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317" r:id="rId24"/>
    <p:sldId id="316" r:id="rId25"/>
    <p:sldId id="278" r:id="rId26"/>
    <p:sldId id="279" r:id="rId27"/>
    <p:sldId id="280" r:id="rId28"/>
    <p:sldId id="318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</p:sldIdLst>
  <p:sldSz cx="9144000" cy="6858000" type="screen4x3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152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ED22BC-61D4-4AAF-B146-47482219893F}" type="datetimeFigureOut">
              <a:rPr lang="fr-FR" smtClean="0"/>
              <a:t>06/04/2017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F94969-9551-42BA-83C5-96E0986B6F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27130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554D06-2242-4B26-BDD1-938DD80E5F70}" type="datetimeFigureOut">
              <a:rPr lang="fr-FR" smtClean="0"/>
              <a:t>06/04/2017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5F3AF5-DD79-4330-9593-2859B25EA4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34672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Image 33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35" name="Image 34"/>
          <p:cNvPicPr/>
          <p:nvPr/>
        </p:nvPicPr>
        <p:blipFill>
          <a:blip r:embed="rId2"/>
          <a:stretch/>
        </p:blipFill>
        <p:spPr>
          <a:xfrm>
            <a:off x="207864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8520" cy="5294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éditer le format du plan de texte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niveau de plan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Troisième niveau de plan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Quatrième niveau de plan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Cinquième niveau de plan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Sixième niveau de plan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microsoft.com/office/2007/relationships/hdphoto" Target="../media/hdphoto3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L’INSTALLATION DU POSTE ALTAÏR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CustomShape 2"/>
          <p:cNvSpPr/>
          <p:nvPr/>
        </p:nvSpPr>
        <p:spPr>
          <a:xfrm>
            <a:off x="899640" y="1628640"/>
            <a:ext cx="7343640" cy="420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L’installation se déroule en cinq étapes, dont deux optionnelles :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0280" lvl="1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clonage de l’image sur le disque dur du PC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;</a:t>
            </a: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0280" lvl="1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L’actualisation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du PC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;</a:t>
            </a:r>
          </a:p>
          <a:p>
            <a:pPr marL="800280" lvl="1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tests du logiciel </a:t>
            </a:r>
            <a:r>
              <a:rPr lang="fr-FR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Altaïr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à partir des bases </a:t>
            </a:r>
            <a:r>
              <a:rPr lang="fr-FR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anonymisées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du PC ;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et, éventuellement :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0280" lvl="1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 startAt="4"/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création de nouveaux comptes utilisateurs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;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0280" lvl="1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 startAt="4"/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personnalisation de ces comptes.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71F2AA0C-FDCC-4B6B-BEDF-415C233DE552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CustomShape 4"/>
          <p:cNvSpPr/>
          <p:nvPr/>
        </p:nvSpPr>
        <p:spPr>
          <a:xfrm>
            <a:off x="1043640" y="6381360"/>
            <a:ext cx="2483640" cy="2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Version 2.0 du 26 novembre 2016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1.8  Sélectionner le support d’image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BDEC725-277B-4F21-B776-F53D2ED49A2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10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" name="Picture 2"/>
          <p:cNvPicPr/>
          <p:nvPr/>
        </p:nvPicPr>
        <p:blipFill>
          <a:blip r:embed="rId2"/>
          <a:srcRect l="10438" t="20113" r="5947" b="15896"/>
          <a:stretch/>
        </p:blipFill>
        <p:spPr>
          <a:xfrm>
            <a:off x="539640" y="3021480"/>
            <a:ext cx="8244360" cy="3548520"/>
          </a:xfrm>
          <a:prstGeom prst="rect">
            <a:avLst/>
          </a:prstGeom>
          <a:ln>
            <a:noFill/>
          </a:ln>
        </p:spPr>
      </p:pic>
      <p:sp>
        <p:nvSpPr>
          <p:cNvPr id="78" name="CustomShape 3"/>
          <p:cNvSpPr/>
          <p:nvPr/>
        </p:nvSpPr>
        <p:spPr>
          <a:xfrm>
            <a:off x="1043640" y="1484640"/>
            <a:ext cx="7271640" cy="146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l’écran suivant il faut sélectionner le disque source contenant l’image.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 disque sera du type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sdb1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   Descendre avec les touches de navigations jusqu’à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sdb1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et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1.9  Sélectionner les options par défaut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88F943D-5D26-4BA6-8B1D-1717519DC15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" name="Picture 2"/>
          <p:cNvPicPr/>
          <p:nvPr/>
        </p:nvPicPr>
        <p:blipFill>
          <a:blip r:embed="rId2"/>
          <a:srcRect l="12085" t="40554" r="8332" b="34633"/>
          <a:stretch/>
        </p:blipFill>
        <p:spPr>
          <a:xfrm>
            <a:off x="492840" y="2781000"/>
            <a:ext cx="8331480" cy="1460520"/>
          </a:xfrm>
          <a:prstGeom prst="rect">
            <a:avLst/>
          </a:prstGeom>
          <a:ln>
            <a:noFill/>
          </a:ln>
        </p:spPr>
      </p:pic>
      <p:pic>
        <p:nvPicPr>
          <p:cNvPr id="82" name="Picture 3"/>
          <p:cNvPicPr/>
          <p:nvPr/>
        </p:nvPicPr>
        <p:blipFill>
          <a:blip r:embed="rId3"/>
          <a:srcRect l="10415" t="31483" r="7117" b="34259"/>
          <a:stretch/>
        </p:blipFill>
        <p:spPr>
          <a:xfrm>
            <a:off x="1115640" y="4437000"/>
            <a:ext cx="7086240" cy="1655280"/>
          </a:xfrm>
          <a:prstGeom prst="rect">
            <a:avLst/>
          </a:prstGeom>
          <a:ln>
            <a:noFill/>
          </a:ln>
        </p:spPr>
      </p:pic>
      <p:sp>
        <p:nvSpPr>
          <p:cNvPr id="83" name="CustomShape 3"/>
          <p:cNvSpPr/>
          <p:nvPr/>
        </p:nvSpPr>
        <p:spPr>
          <a:xfrm>
            <a:off x="1115640" y="1772640"/>
            <a:ext cx="727164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Aux deux écrans suivants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sans rien modifier.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1.10   </a:t>
            </a:r>
            <a:r>
              <a:rPr lang="fr-F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Sélectionner le mode restauration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1812AB27-948D-45CF-B1AC-05CD6C02152A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6" name="Picture 2"/>
          <p:cNvPicPr/>
          <p:nvPr/>
        </p:nvPicPr>
        <p:blipFill>
          <a:blip r:embed="rId2"/>
          <a:srcRect l="8333" t="26854" r="3955" b="18331"/>
          <a:stretch/>
        </p:blipFill>
        <p:spPr>
          <a:xfrm>
            <a:off x="3348000" y="1772640"/>
            <a:ext cx="5675040" cy="1994400"/>
          </a:xfrm>
          <a:prstGeom prst="rect">
            <a:avLst/>
          </a:prstGeom>
          <a:ln>
            <a:noFill/>
          </a:ln>
        </p:spPr>
      </p:pic>
      <p:pic>
        <p:nvPicPr>
          <p:cNvPr id="87" name="Picture 3"/>
          <p:cNvPicPr/>
          <p:nvPr/>
        </p:nvPicPr>
        <p:blipFill>
          <a:blip r:embed="rId3"/>
          <a:srcRect l="5212" t="16506" r="4288" b="23692"/>
          <a:stretch/>
        </p:blipFill>
        <p:spPr>
          <a:xfrm>
            <a:off x="3317760" y="3908880"/>
            <a:ext cx="5675040" cy="2026800"/>
          </a:xfrm>
          <a:prstGeom prst="rect">
            <a:avLst/>
          </a:prstGeom>
          <a:ln>
            <a:noFill/>
          </a:ln>
        </p:spPr>
      </p:pic>
      <p:sp>
        <p:nvSpPr>
          <p:cNvPr id="88" name="CustomShape 3"/>
          <p:cNvSpPr/>
          <p:nvPr/>
        </p:nvSpPr>
        <p:spPr>
          <a:xfrm>
            <a:off x="611640" y="1845000"/>
            <a:ext cx="2735280" cy="255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l’écran suivant, descendre avec les touches de navigations jusqu’au mode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restoredisk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qui permet de cloner l’image sur le PC.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1.11  Les dernières vérifications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A74561F5-074E-4EF2-8F9E-9C5C1C442366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13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Picture 4"/>
          <p:cNvPicPr/>
          <p:nvPr/>
        </p:nvPicPr>
        <p:blipFill>
          <a:blip r:embed="rId2"/>
          <a:srcRect l="18511" t="37000" r="19117" b="41883"/>
          <a:stretch/>
        </p:blipFill>
        <p:spPr>
          <a:xfrm>
            <a:off x="1115640" y="2205000"/>
            <a:ext cx="6898680" cy="1313280"/>
          </a:xfrm>
          <a:prstGeom prst="rect">
            <a:avLst/>
          </a:prstGeom>
          <a:ln>
            <a:noFill/>
          </a:ln>
        </p:spPr>
      </p:pic>
      <p:sp>
        <p:nvSpPr>
          <p:cNvPr id="92" name="CustomShape 3"/>
          <p:cNvSpPr/>
          <p:nvPr/>
        </p:nvSpPr>
        <p:spPr>
          <a:xfrm>
            <a:off x="1442160" y="1741320"/>
            <a:ext cx="683964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Vérifier que l’image à cloner est bien celle de l’image.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3" name="Picture 5"/>
          <p:cNvPicPr/>
          <p:nvPr/>
        </p:nvPicPr>
        <p:blipFill>
          <a:blip r:embed="rId3"/>
          <a:srcRect l="4374" t="27593" r="2292" b="39442"/>
          <a:stretch/>
        </p:blipFill>
        <p:spPr>
          <a:xfrm>
            <a:off x="1017360" y="4725000"/>
            <a:ext cx="7689240" cy="1526760"/>
          </a:xfrm>
          <a:prstGeom prst="rect">
            <a:avLst/>
          </a:prstGeom>
          <a:ln>
            <a:noFill/>
          </a:ln>
        </p:spPr>
      </p:pic>
      <p:sp>
        <p:nvSpPr>
          <p:cNvPr id="94" name="CustomShape 4"/>
          <p:cNvSpPr/>
          <p:nvPr/>
        </p:nvSpPr>
        <p:spPr>
          <a:xfrm>
            <a:off x="1195200" y="3718800"/>
            <a:ext cx="6839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destination du clonage est le disque du PC qui s’affiche comme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sda 256GB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1.12  Lancer la vérification de l’image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439D4BE-4415-4ED2-8A6B-6FDC1E12F4D0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14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7" name="Picture 2"/>
          <p:cNvPicPr/>
          <p:nvPr/>
        </p:nvPicPr>
        <p:blipFill>
          <a:blip r:embed="rId2"/>
          <a:srcRect l="6077" t="15742" r="3557" b="1852"/>
          <a:stretch/>
        </p:blipFill>
        <p:spPr>
          <a:xfrm>
            <a:off x="1259640" y="2565000"/>
            <a:ext cx="7029000" cy="3605040"/>
          </a:xfrm>
          <a:prstGeom prst="rect">
            <a:avLst/>
          </a:prstGeom>
          <a:ln>
            <a:noFill/>
          </a:ln>
        </p:spPr>
      </p:pic>
      <p:sp>
        <p:nvSpPr>
          <p:cNvPr id="98" name="CustomShape 3"/>
          <p:cNvSpPr/>
          <p:nvPr/>
        </p:nvSpPr>
        <p:spPr>
          <a:xfrm>
            <a:off x="755640" y="1628640"/>
            <a:ext cx="7847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cet écran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puis à l’invite « Appuyer sur Entrée… », à nouveau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1.13  Surveiller la vérification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D903DC3-5CF8-4DBA-A5FA-ECADFC6AA425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15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" name="Picture 2"/>
          <p:cNvPicPr/>
          <p:nvPr/>
        </p:nvPicPr>
        <p:blipFill>
          <a:blip r:embed="rId2"/>
          <a:srcRect l="20977" t="16349" r="19394" b="12130"/>
          <a:stretch/>
        </p:blipFill>
        <p:spPr>
          <a:xfrm>
            <a:off x="1763640" y="2709000"/>
            <a:ext cx="5650920" cy="3812400"/>
          </a:xfrm>
          <a:prstGeom prst="rect">
            <a:avLst/>
          </a:prstGeom>
          <a:ln>
            <a:noFill/>
          </a:ln>
        </p:spPr>
      </p:pic>
      <p:sp>
        <p:nvSpPr>
          <p:cNvPr id="102" name="CustomShape 3"/>
          <p:cNvSpPr/>
          <p:nvPr/>
        </p:nvSpPr>
        <p:spPr>
          <a:xfrm>
            <a:off x="1403640" y="1700640"/>
            <a:ext cx="6911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logiciel va tout d’abord vérifier les images à cloner (environ 10 minutes).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1.14  Lancer le clonage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719361FF-AC55-4735-BBAF-F97EFDF511F8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16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5" name="Picture 3"/>
          <p:cNvPicPr/>
          <p:nvPr/>
        </p:nvPicPr>
        <p:blipFill>
          <a:blip r:embed="rId2"/>
          <a:srcRect l="9983" t="6945" r="10245" b="5558"/>
          <a:stretch/>
        </p:blipFill>
        <p:spPr>
          <a:xfrm>
            <a:off x="1259640" y="2610360"/>
            <a:ext cx="6364080" cy="3926160"/>
          </a:xfrm>
          <a:prstGeom prst="rect">
            <a:avLst/>
          </a:prstGeom>
          <a:ln>
            <a:noFill/>
          </a:ln>
        </p:spPr>
      </p:pic>
      <p:sp>
        <p:nvSpPr>
          <p:cNvPr id="106" name="CustomShape 3"/>
          <p:cNvSpPr/>
          <p:nvPr/>
        </p:nvSpPr>
        <p:spPr>
          <a:xfrm>
            <a:off x="1058040" y="1340640"/>
            <a:ext cx="6767640" cy="146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Au terme de la vérification, le logiciel doit indiquer :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« Toutes les images de partitions ou de périphériques LV de cette image ont été vérifiées et toutes sont restaurables »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1.15  Surveiller le clonage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2D4E511-8A68-44B8-B87A-11A3786069BA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17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9" name="Picture 2"/>
          <p:cNvPicPr/>
          <p:nvPr/>
        </p:nvPicPr>
        <p:blipFill>
          <a:blip r:embed="rId2"/>
          <a:srcRect l="23215" t="20802" r="23575" b="24103"/>
          <a:stretch/>
        </p:blipFill>
        <p:spPr>
          <a:xfrm>
            <a:off x="2123640" y="2637000"/>
            <a:ext cx="5322240" cy="3098880"/>
          </a:xfrm>
          <a:prstGeom prst="rect">
            <a:avLst/>
          </a:prstGeom>
          <a:ln>
            <a:noFill/>
          </a:ln>
        </p:spPr>
      </p:pic>
      <p:sp>
        <p:nvSpPr>
          <p:cNvPr id="110" name="CustomShape 3"/>
          <p:cNvSpPr/>
          <p:nvPr/>
        </p:nvSpPr>
        <p:spPr>
          <a:xfrm>
            <a:off x="2051640" y="1917000"/>
            <a:ext cx="525564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clonage se lance sur </a:t>
            </a: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plusieurs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écrans successifs.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1.16  Vérifier l’absence d’erreurs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3949D86-135E-4182-8E4A-48245591EE8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18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3" name="Picture 2"/>
          <p:cNvPicPr/>
          <p:nvPr/>
        </p:nvPicPr>
        <p:blipFill>
          <a:blip r:embed="rId2"/>
          <a:srcRect l="7918" t="3515" r="14790" b="11297"/>
          <a:stretch/>
        </p:blipFill>
        <p:spPr>
          <a:xfrm>
            <a:off x="3060000" y="2051640"/>
            <a:ext cx="5907600" cy="3661920"/>
          </a:xfrm>
          <a:prstGeom prst="rect">
            <a:avLst/>
          </a:prstGeom>
          <a:ln>
            <a:noFill/>
          </a:ln>
        </p:spPr>
      </p:pic>
      <p:sp>
        <p:nvSpPr>
          <p:cNvPr id="114" name="CustomShape 3"/>
          <p:cNvSpPr/>
          <p:nvPr/>
        </p:nvSpPr>
        <p:spPr>
          <a:xfrm>
            <a:off x="467640" y="2070360"/>
            <a:ext cx="2519280" cy="310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clonage est achevé et réussi lorsqu’un écran de diagnostics s’affiche avec le commentaire en anglais :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« No error reported. Done! »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1.17  Eteindre le PC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293B609-E729-4915-958A-44FE45CC0312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19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7" name="Picture 2"/>
          <p:cNvPicPr/>
          <p:nvPr/>
        </p:nvPicPr>
        <p:blipFill>
          <a:blip r:embed="rId2"/>
          <a:srcRect l="7917" t="38662" r="25396" b="33614"/>
          <a:stretch/>
        </p:blipFill>
        <p:spPr>
          <a:xfrm>
            <a:off x="251640" y="2925000"/>
            <a:ext cx="8819280" cy="2061720"/>
          </a:xfrm>
          <a:prstGeom prst="rect">
            <a:avLst/>
          </a:prstGeom>
          <a:ln>
            <a:noFill/>
          </a:ln>
        </p:spPr>
      </p:pic>
      <p:sp>
        <p:nvSpPr>
          <p:cNvPr id="118" name="CustomShape 3"/>
          <p:cNvSpPr/>
          <p:nvPr/>
        </p:nvSpPr>
        <p:spPr>
          <a:xfrm>
            <a:off x="611640" y="1484640"/>
            <a:ext cx="770364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l’écran suivant, avec les touches de navigation, monter jusqu’au premier mode d’arrêt :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Poweroff     Arrêt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comme indiqué sur l’image :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4"/>
          <p:cNvSpPr/>
          <p:nvPr/>
        </p:nvSpPr>
        <p:spPr>
          <a:xfrm>
            <a:off x="646560" y="5401440"/>
            <a:ext cx="5831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clonage est terminé.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 Le clonage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828D5662-B79B-43F8-801F-A4E0FFDA5B0C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CustomShape 3"/>
          <p:cNvSpPr/>
          <p:nvPr/>
        </p:nvSpPr>
        <p:spPr>
          <a:xfrm>
            <a:off x="1115640" y="2277000"/>
            <a:ext cx="6839640" cy="283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dispositif de clonage comprend :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 disque optique sur lequel le PC doit démarrer pour lancer le logiciel de clonage Clonezilla ;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 dossier d’archives sur un disque dur amovible USB3, qui contient l’image à cloner sur le PC livré.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clonage de l’image sur le PC prend environ 30 à 40 minutes.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 Actualiser la plateforme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08FE9520-9E6F-47F4-9D8F-C352F75C657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20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3"/>
          <p:cNvSpPr/>
          <p:nvPr/>
        </p:nvSpPr>
        <p:spPr>
          <a:xfrm>
            <a:off x="1979640" y="1772640"/>
            <a:ext cx="5399640" cy="42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L’actualisation de la plateforme logicielle a pour objectifs :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 vérifier le bon fonctionnement de cette procédure ;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d’appliquer les correctifs élaborés entre la date de création de l’image et la date de déploiement.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L’actualisation porte à la fois sur le logiciel et sur la configuration du système d’exploitation.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Selon les indications du service gestionnaire, elle sera soit entièrement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automatisée (diapo suivante) soit en partie manuelle (diapos suivantes du titre 2).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2.1  Etablir les connexions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9C9EB008-2212-4CBC-8621-95AA9F7DF995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21</a:t>
            </a:fld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5" name="Picture 2"/>
          <p:cNvPicPr/>
          <p:nvPr/>
        </p:nvPicPr>
        <p:blipFill>
          <a:blip r:embed="rId2"/>
          <a:srcRect l="17471" t="-331" r="29411" b="23251"/>
          <a:stretch/>
        </p:blipFill>
        <p:spPr>
          <a:xfrm>
            <a:off x="4500000" y="2637000"/>
            <a:ext cx="4106160" cy="3351600"/>
          </a:xfrm>
          <a:prstGeom prst="rect">
            <a:avLst/>
          </a:prstGeom>
          <a:ln>
            <a:noFill/>
          </a:ln>
        </p:spPr>
      </p:pic>
      <p:sp>
        <p:nvSpPr>
          <p:cNvPr id="126" name="CustomShape 3"/>
          <p:cNvSpPr/>
          <p:nvPr/>
        </p:nvSpPr>
        <p:spPr>
          <a:xfrm>
            <a:off x="1259640" y="2061000"/>
            <a:ext cx="2663280" cy="283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Connecter un câble « réseau » à un port Ethernet du PC.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ports USB3 (couleur bleue)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sont légèrement plus rapides.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457200" y="18864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2.2  Démarrer le PC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02DBA185-260A-4611-A54D-693CA948FC5C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22</a:t>
            </a:fld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3"/>
          <p:cNvSpPr/>
          <p:nvPr/>
        </p:nvSpPr>
        <p:spPr>
          <a:xfrm>
            <a:off x="1043640" y="1676597"/>
            <a:ext cx="4305562" cy="16171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Démarrer le PC.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L’écran de connexion apparaît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rapidement. </a:t>
            </a: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Il propose dix comptes utilisateurs :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fr-FR" sz="1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fab</a:t>
            </a:r>
            <a:r>
              <a:rPr lang="fr-FR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	Administrateur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fr-FR" sz="1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jf</a:t>
            </a:r>
            <a:r>
              <a:rPr lang="fr-FR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	Utilisateur de référence et du logiciel  (à ne pas utiliser en principe)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fr-FR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Section_1 ...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fr-FR" sz="1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section_9 </a:t>
            </a:r>
            <a:r>
              <a:rPr lang="fr-FR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lang="fr-FR" sz="1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Neuf</a:t>
            </a:r>
            <a:r>
              <a:rPr lang="fr-FR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fr-FR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utilisateurs opérationnels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lang="fr-FR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endParaRPr lang="fr-F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69" t="24121" r="14124" b="27361"/>
          <a:stretch/>
        </p:blipFill>
        <p:spPr>
          <a:xfrm>
            <a:off x="5349202" y="1634082"/>
            <a:ext cx="3794798" cy="2316513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788075" y="4254117"/>
            <a:ext cx="8355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b="1" dirty="0" smtClean="0">
                <a:solidFill>
                  <a:srgbClr val="FF0000"/>
                </a:solidFill>
              </a:rPr>
              <a:t>Juste après le clonage, ou bien si le service gestionnaire indique que l’actualisation doit se faire par la procédure manuelle</a:t>
            </a:r>
            <a:r>
              <a:rPr lang="fr-FR" dirty="0" smtClean="0"/>
              <a:t>, suivre les indications des diapos suivantes du titre 2.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28145" y="1773312"/>
            <a:ext cx="83145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Connecter la clé USB SANDISK </a:t>
            </a:r>
            <a:r>
              <a:rPr lang="fr-FR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Extreme</a:t>
            </a:r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64Go  à un port </a:t>
            </a: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USB3,  </a:t>
            </a:r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à l’avant ou à l’arrière du PC. </a:t>
            </a: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 </a:t>
            </a:r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connecter au compte administrateur </a:t>
            </a:r>
            <a:r>
              <a:rPr lang="fr-FR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fab</a:t>
            </a:r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avec le mot de passe communiqué par la DSI. Le bureau administrateur apparaît</a:t>
            </a:r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</p:spPr>
        <p:txBody>
          <a:bodyPr/>
          <a:lstStyle/>
          <a:p>
            <a:pPr algn="ctr"/>
            <a:r>
              <a:rPr lang="fr-FR" dirty="0" smtClean="0">
                <a:latin typeface="Calibri" panose="020F0502020204030204" pitchFamily="34" charset="0"/>
              </a:rPr>
              <a:t>2.2.1  L’actualisation manuelle</a:t>
            </a:r>
            <a:endParaRPr lang="fr-FR" dirty="0">
              <a:latin typeface="Calibri" panose="020F0502020204030204" pitchFamily="34" charset="0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628145" y="3224156"/>
            <a:ext cx="8057575" cy="2717071"/>
            <a:chOff x="628145" y="3752662"/>
            <a:chExt cx="8057575" cy="2717071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28" t="19799" r="17923" b="47174"/>
            <a:stretch/>
          </p:blipFill>
          <p:spPr>
            <a:xfrm>
              <a:off x="2417483" y="4253218"/>
              <a:ext cx="4553768" cy="1493241"/>
            </a:xfrm>
            <a:prstGeom prst="rect">
              <a:avLst/>
            </a:prstGeom>
          </p:spPr>
        </p:pic>
        <p:sp>
          <p:nvSpPr>
            <p:cNvPr id="7" name="ZoneTexte 6"/>
            <p:cNvSpPr txBox="1"/>
            <p:nvPr/>
          </p:nvSpPr>
          <p:spPr>
            <a:xfrm>
              <a:off x="672572" y="4060488"/>
              <a:ext cx="1459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smtClean="0"/>
                <a:t>Icône Actualiser</a:t>
              </a:r>
              <a:endParaRPr lang="fr-FR" sz="1400" dirty="0"/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2885813" y="3752662"/>
              <a:ext cx="12499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smtClean="0"/>
                <a:t>Console</a:t>
              </a:r>
              <a:endParaRPr lang="fr-FR" sz="1400" dirty="0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7256477" y="5343787"/>
              <a:ext cx="14292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smtClean="0"/>
                <a:t>Documentation</a:t>
              </a:r>
              <a:endParaRPr lang="fr-FR" sz="1400" dirty="0"/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5697523" y="3822171"/>
              <a:ext cx="14292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err="1" smtClean="0"/>
                <a:t>Altaïr</a:t>
              </a:r>
              <a:endParaRPr lang="fr-FR" sz="1400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2801923" y="5946513"/>
              <a:ext cx="17695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smtClean="0"/>
                <a:t>Réinitialisation / Récupération</a:t>
              </a:r>
              <a:endParaRPr lang="fr-FR" sz="1400" dirty="0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628145" y="5423293"/>
              <a:ext cx="14292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smtClean="0"/>
                <a:t>Configuration du système</a:t>
              </a:r>
              <a:endParaRPr lang="fr-FR" sz="1400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4694367" y="5946513"/>
              <a:ext cx="12953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smtClean="0"/>
                <a:t>Explorateur de fichiers</a:t>
              </a:r>
              <a:endParaRPr lang="fr-FR" sz="1400" dirty="0"/>
            </a:p>
          </p:txBody>
        </p:sp>
        <p:cxnSp>
          <p:nvCxnSpPr>
            <p:cNvPr id="15" name="Connecteur droit avec flèche 14"/>
            <p:cNvCxnSpPr/>
            <p:nvPr/>
          </p:nvCxnSpPr>
          <p:spPr>
            <a:xfrm>
              <a:off x="3288484" y="4053164"/>
              <a:ext cx="67112" cy="4383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/>
            <p:cNvCxnSpPr/>
            <p:nvPr/>
          </p:nvCxnSpPr>
          <p:spPr>
            <a:xfrm>
              <a:off x="1870745" y="4368265"/>
              <a:ext cx="801465" cy="2708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/>
            <p:cNvCxnSpPr>
              <a:stCxn id="12" idx="3"/>
            </p:cNvCxnSpPr>
            <p:nvPr/>
          </p:nvCxnSpPr>
          <p:spPr>
            <a:xfrm flipV="1">
              <a:off x="2057388" y="5343787"/>
              <a:ext cx="477540" cy="3411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/>
            <p:nvPr/>
          </p:nvCxnSpPr>
          <p:spPr>
            <a:xfrm flipV="1">
              <a:off x="3355596" y="5497675"/>
              <a:ext cx="0" cy="3720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/>
            <p:cNvCxnSpPr/>
            <p:nvPr/>
          </p:nvCxnSpPr>
          <p:spPr>
            <a:xfrm flipH="1" flipV="1">
              <a:off x="4949505" y="5497675"/>
              <a:ext cx="25167" cy="4488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/>
            <p:cNvCxnSpPr/>
            <p:nvPr/>
          </p:nvCxnSpPr>
          <p:spPr>
            <a:xfrm flipH="1" flipV="1">
              <a:off x="6677637" y="5343787"/>
              <a:ext cx="423643" cy="1538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/>
            <p:cNvCxnSpPr/>
            <p:nvPr/>
          </p:nvCxnSpPr>
          <p:spPr>
            <a:xfrm>
              <a:off x="5989739" y="4153031"/>
              <a:ext cx="0" cy="3385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9707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>
                <a:latin typeface="Calibri" panose="020F0502020204030204" pitchFamily="34" charset="0"/>
              </a:rPr>
              <a:t>2.2.2    En cas de problème</a:t>
            </a:r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51070" y="1661020"/>
            <a:ext cx="353704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 écran noir peut apparaître à la première connexion. </a:t>
            </a:r>
            <a:endParaRPr lang="fr-F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 </a:t>
            </a:r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déconnecter alors en appuyant simultanément sur les touches </a:t>
            </a:r>
            <a:r>
              <a:rPr lang="fr-FR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Ctrl + Alt + </a:t>
            </a:r>
            <a:r>
              <a:rPr lang="fr-FR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Suppr</a:t>
            </a:r>
            <a:r>
              <a:rPr lang="fr-F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</a:p>
          <a:p>
            <a:pPr>
              <a:lnSpc>
                <a:spcPct val="100000"/>
              </a:lnSpc>
            </a:pPr>
            <a:endParaRPr lang="fr-FR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b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b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fr-F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Puis </a:t>
            </a:r>
            <a:r>
              <a:rPr lang="fr-FR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cliquer sur </a:t>
            </a:r>
            <a:r>
              <a:rPr lang="fr-FR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Logout</a:t>
            </a:r>
            <a:r>
              <a:rPr lang="fr-FR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comme ci-contre.</a:t>
            </a:r>
          </a:p>
          <a:p>
            <a:pPr>
              <a:lnSpc>
                <a:spcPct val="100000"/>
              </a:lnSpc>
            </a:pP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L’écran </a:t>
            </a:r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 connexion réapparaît. </a:t>
            </a:r>
            <a:endParaRPr lang="fr-F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 </a:t>
            </a:r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deuxième connexion fonctionne toujours.</a:t>
            </a:r>
          </a:p>
          <a:p>
            <a:pPr>
              <a:lnSpc>
                <a:spcPct val="100000"/>
              </a:lnSpc>
            </a:pPr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Ce problème n’affecte pas les comptes utilisateurs standard.</a:t>
            </a: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383" t="26338" r="33899" b="30388"/>
          <a:stretch/>
        </p:blipFill>
        <p:spPr>
          <a:xfrm>
            <a:off x="6067815" y="1416600"/>
            <a:ext cx="2701255" cy="221715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247" t="12663" r="21604" b="19317"/>
          <a:stretch/>
        </p:blipFill>
        <p:spPr>
          <a:xfrm>
            <a:off x="5285064" y="4063710"/>
            <a:ext cx="3756917" cy="256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87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2.3  L’icône Actualiser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78C3603B-4211-4C68-9A67-8CE0D8B54416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25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1908036" y="3274167"/>
            <a:ext cx="32392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l’icône 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Actualiser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5" t="14366" r="61896" b="48124"/>
          <a:stretch/>
        </p:blipFill>
        <p:spPr>
          <a:xfrm>
            <a:off x="5221950" y="2119330"/>
            <a:ext cx="2227473" cy="32039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2.4  Vérifier la fin de l’opération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8145710" y="6356520"/>
            <a:ext cx="54001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867044A-D738-4405-8B86-B82C5B124663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26</a:t>
            </a:fld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7" name="Picture 2"/>
          <p:cNvPicPr/>
          <p:nvPr/>
        </p:nvPicPr>
        <p:blipFill>
          <a:blip r:embed="rId2"/>
          <a:srcRect t="5413" r="41203" b="61976"/>
          <a:stretch/>
        </p:blipFill>
        <p:spPr>
          <a:xfrm>
            <a:off x="1812022" y="2650920"/>
            <a:ext cx="5649698" cy="1869431"/>
          </a:xfrm>
          <a:prstGeom prst="rect">
            <a:avLst/>
          </a:prstGeom>
          <a:ln>
            <a:noFill/>
          </a:ln>
        </p:spPr>
      </p:pic>
      <p:sp>
        <p:nvSpPr>
          <p:cNvPr id="138" name="CustomShape 3"/>
          <p:cNvSpPr/>
          <p:nvPr/>
        </p:nvSpPr>
        <p:spPr>
          <a:xfrm>
            <a:off x="1259640" y="1468440"/>
            <a:ext cx="6983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Rentrer </a:t>
            </a:r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Oui (O majuscule) </a:t>
            </a: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pour confirmer à l’invite. </a:t>
            </a:r>
          </a:p>
          <a:p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Entrer </a:t>
            </a:r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 mot de passe quand il vous est demandé.</a:t>
            </a: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Lorsque le dialogue se termine, rentrer une touche comme indiqué sur la console.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1151640" y="4655114"/>
            <a:ext cx="719964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Répéter l’actualisation </a:t>
            </a:r>
            <a:r>
              <a:rPr lang="fr-FR" sz="1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une deuxième fois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 cliquant sur l’icône 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Actualiser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du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bureau et en suivant la même procédure (confirmer </a:t>
            </a:r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Oui [O </a:t>
            </a: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majuscule],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rentrer le mot de passe à l’invite et à la fin entrer une touche du clavier pour quitter la console).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2.5  Eteindre le PC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9C053B6-9B7E-4BE6-AF98-718E863CBFD1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27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963720" y="1700640"/>
            <a:ext cx="3599280" cy="146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Pour éteindre le PC, cliquer sur le menu K, entouré en bleu,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puis sur 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Quitter,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puis sur </a:t>
            </a:r>
            <a:r>
              <a:rPr lang="fr-FR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É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teindre</a:t>
            </a:r>
            <a:r>
              <a:rPr lang="fr-FR" sz="1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</a:p>
          <a:p>
            <a:pPr>
              <a:lnSpc>
                <a:spcPct val="100000"/>
              </a:lnSpc>
            </a:pPr>
            <a:endParaRPr lang="fr-FR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sz="18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sz="18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sz="18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fr-FR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6065174" y="1416600"/>
            <a:ext cx="2734788" cy="1934408"/>
            <a:chOff x="6065174" y="1416600"/>
            <a:chExt cx="2734788" cy="1934408"/>
          </a:xfrm>
        </p:grpSpPr>
        <p:pic>
          <p:nvPicPr>
            <p:cNvPr id="142" name="Picture 2"/>
            <p:cNvPicPr/>
            <p:nvPr/>
          </p:nvPicPr>
          <p:blipFill rotWithShape="1">
            <a:blip r:embed="rId2"/>
            <a:srcRect l="-1925" t="61158" r="68743"/>
            <a:stretch/>
          </p:blipFill>
          <p:spPr>
            <a:xfrm>
              <a:off x="6156421" y="1416600"/>
              <a:ext cx="2643541" cy="1934408"/>
            </a:xfrm>
            <a:prstGeom prst="rect">
              <a:avLst/>
            </a:prstGeom>
            <a:ln>
              <a:noFill/>
            </a:ln>
          </p:spPr>
        </p:pic>
        <p:sp>
          <p:nvSpPr>
            <p:cNvPr id="144" name="CustomShape 4"/>
            <p:cNvSpPr/>
            <p:nvPr/>
          </p:nvSpPr>
          <p:spPr>
            <a:xfrm>
              <a:off x="6065174" y="3064088"/>
              <a:ext cx="574920" cy="286920"/>
            </a:xfrm>
            <a:prstGeom prst="ellipse">
              <a:avLst/>
            </a:prstGeom>
            <a:noFill/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5" name="CustomShape 5"/>
          <p:cNvSpPr/>
          <p:nvPr/>
        </p:nvSpPr>
        <p:spPr>
          <a:xfrm>
            <a:off x="678914" y="4385795"/>
            <a:ext cx="4570920" cy="17507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Puis </a:t>
            </a:r>
            <a:r>
              <a:rPr lang="fr-F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confirmer en cliquant sur </a:t>
            </a:r>
            <a:r>
              <a:rPr lang="fr-FR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Shutdown</a:t>
            </a: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Déconnecter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câble « réseau » du port Ethernet.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Retirer la </a:t>
            </a:r>
            <a:r>
              <a:rPr lang="fr-FR" sz="1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clé </a:t>
            </a:r>
            <a:r>
              <a:rPr lang="fr-FR" sz="18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USB3.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"/>
                    </a14:imgEffect>
                    <a14:imgEffect>
                      <a14:colorTemperature colorTemp="4275"/>
                    </a14:imgEffect>
                    <a14:imgEffect>
                      <a14:saturation sat="113000"/>
                    </a14:imgEffect>
                    <a14:imgEffect>
                      <a14:brightnessContrast bright="-31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917" t="18889" r="23250" b="17556"/>
          <a:stretch/>
        </p:blipFill>
        <p:spPr>
          <a:xfrm>
            <a:off x="5546880" y="3660177"/>
            <a:ext cx="3451860" cy="24763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Calibri" panose="020F0502020204030204" pitchFamily="34" charset="0"/>
              </a:rPr>
              <a:t>2.6  L’actualisation automatique</a:t>
            </a:r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679018" y="1299155"/>
            <a:ext cx="8154099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 smtClean="0">
              <a:solidFill>
                <a:srgbClr val="FF0000"/>
              </a:solidFill>
            </a:endParaRPr>
          </a:p>
          <a:p>
            <a:pPr algn="just"/>
            <a:r>
              <a:rPr lang="fr-FR" sz="1600" dirty="0" smtClean="0"/>
              <a:t>Après que le clonage </a:t>
            </a:r>
            <a:r>
              <a:rPr lang="fr-FR" sz="1600" smtClean="0"/>
              <a:t>a </a:t>
            </a:r>
            <a:r>
              <a:rPr lang="fr-FR" sz="1600" smtClean="0"/>
              <a:t>été réalisé</a:t>
            </a:r>
            <a:r>
              <a:rPr lang="fr-FR" sz="1600" dirty="0" smtClean="0"/>
              <a:t>, et qu’il a été suivi des deux actualisations manuelles décrites dans les </a:t>
            </a:r>
            <a:r>
              <a:rPr lang="fr-FR" sz="1600" dirty="0"/>
              <a:t>diapos précédentes, </a:t>
            </a:r>
            <a:r>
              <a:rPr lang="fr-FR" sz="1600" dirty="0" smtClean="0"/>
              <a:t>l’actualisation </a:t>
            </a:r>
            <a:r>
              <a:rPr lang="fr-FR" sz="1600" dirty="0"/>
              <a:t>automatique sera la modalité standard </a:t>
            </a:r>
            <a:r>
              <a:rPr lang="fr-FR" sz="1600" dirty="0" smtClean="0"/>
              <a:t>d’actualisation. </a:t>
            </a:r>
          </a:p>
          <a:p>
            <a:pPr algn="just"/>
            <a:endParaRPr lang="fr-FR" sz="1600" dirty="0" smtClean="0"/>
          </a:p>
          <a:p>
            <a:pPr algn="just"/>
            <a:r>
              <a:rPr lang="fr-FR" sz="1600" dirty="0" smtClean="0"/>
              <a:t>Lorsque le service gestionnaire indiquera une actualisation automatique :</a:t>
            </a:r>
          </a:p>
          <a:p>
            <a:pPr algn="just"/>
            <a:endParaRPr lang="fr-FR" sz="1600" dirty="0" smtClean="0"/>
          </a:p>
          <a:p>
            <a:pPr marL="342900" indent="-342900" algn="just">
              <a:buAutoNum type="arabicPeriod"/>
            </a:pPr>
            <a:r>
              <a:rPr lang="fr-FR" sz="1600" dirty="0" smtClean="0"/>
              <a:t>Raccorder le câble Ethernet « réseau » au PC.</a:t>
            </a:r>
          </a:p>
          <a:p>
            <a:pPr marL="342900" indent="-342900" algn="just">
              <a:buAutoNum type="arabicPeriod"/>
            </a:pPr>
            <a:r>
              <a:rPr lang="fr-FR" sz="1600" dirty="0" smtClean="0"/>
              <a:t>Démarrer le PC sans clé USB. </a:t>
            </a:r>
          </a:p>
          <a:p>
            <a:pPr marL="342900" indent="-342900" algn="just">
              <a:buAutoNum type="arabicPeriod"/>
            </a:pPr>
            <a:r>
              <a:rPr lang="fr-FR" sz="1600" dirty="0" smtClean="0"/>
              <a:t>Ne rien faire d’autre. </a:t>
            </a:r>
          </a:p>
          <a:p>
            <a:pPr marL="342900" indent="-342900" algn="just">
              <a:buAutoNum type="arabicPeriod"/>
            </a:pPr>
            <a:r>
              <a:rPr lang="fr-FR" sz="1600" dirty="0" smtClean="0"/>
              <a:t>Le PC s’éteindra automatiquement à la fin de l’actualisation (prévoir 10 à 40 minutes). S’il ne s’éteint pas, c’est qu’il y a un problème réseau ou que la version est à jour.</a:t>
            </a:r>
          </a:p>
          <a:p>
            <a:pPr marL="342900" indent="-342900" algn="just">
              <a:buAutoNum type="arabicPeriod"/>
            </a:pPr>
            <a:r>
              <a:rPr lang="fr-FR" sz="1600" dirty="0" smtClean="0"/>
              <a:t>Au démarrage suivant, la nouvelle version de la plateforme sera fonctionnelle.</a:t>
            </a:r>
          </a:p>
          <a:p>
            <a:pPr algn="just"/>
            <a:endParaRPr lang="fr-FR" sz="1600" dirty="0"/>
          </a:p>
          <a:p>
            <a:pPr algn="just"/>
            <a:r>
              <a:rPr lang="fr-FR" sz="1600" i="1" dirty="0" smtClean="0"/>
              <a:t>Optionnellement</a:t>
            </a:r>
            <a:r>
              <a:rPr lang="fr-FR" sz="1600" dirty="0" smtClean="0"/>
              <a:t>, le numéro de version de la plateforme peut être vérifié manuellement, en rentrant la ligne de commande suivante dans une console (icône </a:t>
            </a:r>
            <a:r>
              <a:rPr lang="fr-FR" sz="1600" dirty="0" err="1" smtClean="0"/>
              <a:t>Konsole</a:t>
            </a:r>
            <a:r>
              <a:rPr lang="fr-FR" sz="1600" dirty="0" smtClean="0"/>
              <a:t> noire du bureau), suivie d’un retour charriot :</a:t>
            </a:r>
          </a:p>
          <a:p>
            <a:pPr algn="just"/>
            <a:endParaRPr lang="fr-FR" sz="1600" dirty="0" smtClean="0"/>
          </a:p>
          <a:p>
            <a:pPr algn="just"/>
            <a:r>
              <a:rPr lang="fr-FR" sz="1600" dirty="0" smtClean="0"/>
              <a:t>		 cat    ~/Dev/</a:t>
            </a:r>
            <a:r>
              <a:rPr lang="fr-FR" sz="1600" dirty="0" err="1" smtClean="0"/>
              <a:t>altair</a:t>
            </a:r>
            <a:r>
              <a:rPr lang="fr-FR" sz="1600" dirty="0" smtClean="0"/>
              <a:t>/VERSION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761852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  Tester le logiciel Altaïr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153BACD-A6A7-49E9-BBE0-7B6F3B8C9D42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29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1403640" y="1484640"/>
            <a:ext cx="6407640" cy="200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tests de cette section ont pour objectif de vérifier que les étapes précédentes ont permis d’installer une plateforme fonctionnelle.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Démarrer le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PC, insérer la clé USB3 à l’écran de connexion, et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 connecter à l’administrateur </a:t>
            </a:r>
            <a:r>
              <a:rPr lang="fr-FR" sz="1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fab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comme indiqué sur la diapo 2.2.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1.1  Lancer le clonage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3FBD351E-DE0F-4FC2-A6AA-6FF5F00FC30A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" name="Picture 2"/>
          <p:cNvPicPr/>
          <p:nvPr/>
        </p:nvPicPr>
        <p:blipFill>
          <a:blip r:embed="rId2"/>
          <a:srcRect l="33226" t="30746" r="34775" b="30841"/>
          <a:stretch/>
        </p:blipFill>
        <p:spPr>
          <a:xfrm>
            <a:off x="5091120" y="1927800"/>
            <a:ext cx="2750400" cy="1737000"/>
          </a:xfrm>
          <a:prstGeom prst="rect">
            <a:avLst/>
          </a:prstGeom>
          <a:ln>
            <a:noFill/>
          </a:ln>
        </p:spPr>
      </p:pic>
      <p:sp>
        <p:nvSpPr>
          <p:cNvPr id="46" name="CustomShape 3"/>
          <p:cNvSpPr/>
          <p:nvPr/>
        </p:nvSpPr>
        <p:spPr>
          <a:xfrm>
            <a:off x="1619640" y="1681560"/>
            <a:ext cx="3167280" cy="530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Démarrer le PC.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Appuyer immédiatement sur la touche F12.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L’écran ci-contre s ’affiche.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Insérer le disque optique dans le lecteur.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Avec les touches de navigation descendre jusqu’à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Legacy: HL-DT-ST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qui permet de démarrer sur le lecteur de disque optique.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" name="Picture 3"/>
          <p:cNvPicPr/>
          <p:nvPr/>
        </p:nvPicPr>
        <p:blipFill>
          <a:blip r:embed="rId3"/>
          <a:srcRect l="34304" t="36517" r="33592" b="26958"/>
          <a:stretch/>
        </p:blipFill>
        <p:spPr>
          <a:xfrm>
            <a:off x="5165280" y="4293000"/>
            <a:ext cx="2676240" cy="1712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3.1  L’icône Altaïr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8114ABDC-B536-4331-A1C3-095B20B6BC0E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30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1" name="Picture 2"/>
          <p:cNvPicPr/>
          <p:nvPr/>
        </p:nvPicPr>
        <p:blipFill>
          <a:blip r:embed="rId2"/>
          <a:srcRect l="320" r="32067" b="56900"/>
          <a:stretch/>
        </p:blipFill>
        <p:spPr>
          <a:xfrm>
            <a:off x="2699640" y="2493000"/>
            <a:ext cx="5919480" cy="2357640"/>
          </a:xfrm>
          <a:prstGeom prst="rect">
            <a:avLst/>
          </a:prstGeom>
          <a:ln>
            <a:noFill/>
          </a:ln>
        </p:spPr>
      </p:pic>
      <p:sp>
        <p:nvSpPr>
          <p:cNvPr id="152" name="CustomShape 3"/>
          <p:cNvSpPr/>
          <p:nvPr/>
        </p:nvSpPr>
        <p:spPr>
          <a:xfrm>
            <a:off x="467640" y="2637000"/>
            <a:ext cx="208728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l’affichage du bureau,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l’icône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bleue.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376560" y="4464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3.2  Importer les données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96B2A1D-5E18-4B50-A620-B6F0EC67D99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5" name="Picture 2"/>
          <p:cNvPicPr/>
          <p:nvPr/>
        </p:nvPicPr>
        <p:blipFill>
          <a:blip r:embed="rId2"/>
          <a:srcRect l="11484" t="16546" r="45491" b="48882"/>
          <a:stretch/>
        </p:blipFill>
        <p:spPr>
          <a:xfrm>
            <a:off x="1619640" y="2739240"/>
            <a:ext cx="7201800" cy="3616200"/>
          </a:xfrm>
          <a:prstGeom prst="rect">
            <a:avLst/>
          </a:prstGeom>
          <a:ln>
            <a:noFill/>
          </a:ln>
        </p:spPr>
      </p:pic>
      <p:sp>
        <p:nvSpPr>
          <p:cNvPr id="156" name="CustomShape 3"/>
          <p:cNvSpPr/>
          <p:nvPr/>
        </p:nvSpPr>
        <p:spPr>
          <a:xfrm>
            <a:off x="791640" y="1093320"/>
            <a:ext cx="6623640" cy="14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Sélectionner un répertoire de données Anonyme… quelconque, indiqué dans l’arborescence de gauche (cliquer par exemple sur le répertoire surligné en bleu).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cliquer sur l’icône d’importation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3996000" y="2493000"/>
            <a:ext cx="1006920" cy="205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3.3  Vérifier les onglets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6F765B18-1054-4222-AEBF-9029C6AA49F8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0" name="Picture 2"/>
          <p:cNvPicPr/>
          <p:nvPr/>
        </p:nvPicPr>
        <p:blipFill>
          <a:blip r:embed="rId2"/>
          <a:srcRect l="11549" t="16442" r="33080" b="13482"/>
          <a:stretch/>
        </p:blipFill>
        <p:spPr>
          <a:xfrm>
            <a:off x="2843640" y="1550520"/>
            <a:ext cx="6075360" cy="4804920"/>
          </a:xfrm>
          <a:prstGeom prst="rect">
            <a:avLst/>
          </a:prstGeom>
          <a:ln>
            <a:noFill/>
          </a:ln>
        </p:spPr>
      </p:pic>
      <p:sp>
        <p:nvSpPr>
          <p:cNvPr id="161" name="CustomShape 3"/>
          <p:cNvSpPr/>
          <p:nvPr/>
        </p:nvSpPr>
        <p:spPr>
          <a:xfrm>
            <a:off x="389880" y="2959200"/>
            <a:ext cx="2454840" cy="118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Des onglets par année sont automatiquement générés.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4"/>
          <p:cNvSpPr/>
          <p:nvPr/>
        </p:nvSpPr>
        <p:spPr>
          <a:xfrm flipV="1">
            <a:off x="2843640" y="2566800"/>
            <a:ext cx="3599280" cy="574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3.4  Lancer l’extraction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9943535-8156-47F7-AAA2-33EAF0868E2C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33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5" name="Picture 2"/>
          <p:cNvPicPr/>
          <p:nvPr/>
        </p:nvPicPr>
        <p:blipFill>
          <a:blip r:embed="rId2"/>
          <a:srcRect l="47673" t="15700" r="22145" b="43734"/>
          <a:stretch/>
        </p:blipFill>
        <p:spPr>
          <a:xfrm>
            <a:off x="2157480" y="2800800"/>
            <a:ext cx="4827960" cy="4055040"/>
          </a:xfrm>
          <a:prstGeom prst="rect">
            <a:avLst/>
          </a:prstGeom>
          <a:ln>
            <a:noFill/>
          </a:ln>
        </p:spPr>
      </p:pic>
      <p:sp>
        <p:nvSpPr>
          <p:cNvPr id="166" name="CustomShape 3"/>
          <p:cNvSpPr/>
          <p:nvPr/>
        </p:nvSpPr>
        <p:spPr>
          <a:xfrm>
            <a:off x="1259640" y="1682640"/>
            <a:ext cx="7775640" cy="118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l’icône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CSV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qui permet de créer la base de données au format .csv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(ou bien appuyer simultanément sur les touches Ctrl et B)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4"/>
          <p:cNvSpPr/>
          <p:nvPr/>
        </p:nvSpPr>
        <p:spPr>
          <a:xfrm>
            <a:off x="3852000" y="2665080"/>
            <a:ext cx="646920" cy="690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3.5  Vérifier la fin de l’extraction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0A2B2892-0FD9-415C-9507-7AA68C84FB01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34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0" name="Picture 2"/>
          <p:cNvPicPr/>
          <p:nvPr/>
        </p:nvPicPr>
        <p:blipFill>
          <a:blip r:embed="rId2"/>
          <a:srcRect l="11961" t="16517" r="19436" b="13540"/>
          <a:stretch/>
        </p:blipFill>
        <p:spPr>
          <a:xfrm>
            <a:off x="1116720" y="2205000"/>
            <a:ext cx="7061760" cy="4498920"/>
          </a:xfrm>
          <a:prstGeom prst="rect">
            <a:avLst/>
          </a:prstGeom>
          <a:ln>
            <a:noFill/>
          </a:ln>
        </p:spPr>
      </p:pic>
      <p:sp>
        <p:nvSpPr>
          <p:cNvPr id="171" name="CustomShape 3"/>
          <p:cNvSpPr/>
          <p:nvPr/>
        </p:nvSpPr>
        <p:spPr>
          <a:xfrm>
            <a:off x="1043640" y="1484640"/>
            <a:ext cx="7415640" cy="91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la fin d’un test réussi apparaît le message  « Terminé. »  dans l’onglet des messages, suivi du répertoire des bases de données .csv et de leur taille.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3.6  Lancer RStudio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8E21CAB-618C-4670-9DA0-800E0AD21956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35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4" name="Picture 2"/>
          <p:cNvPicPr/>
          <p:nvPr/>
        </p:nvPicPr>
        <p:blipFill>
          <a:blip r:embed="rId2"/>
          <a:srcRect l="47455" t="15700" r="24424" b="43367"/>
          <a:stretch/>
        </p:blipFill>
        <p:spPr>
          <a:xfrm>
            <a:off x="4068000" y="2279160"/>
            <a:ext cx="4498200" cy="4092120"/>
          </a:xfrm>
          <a:prstGeom prst="rect">
            <a:avLst/>
          </a:prstGeom>
          <a:ln>
            <a:noFill/>
          </a:ln>
        </p:spPr>
      </p:pic>
      <p:sp>
        <p:nvSpPr>
          <p:cNvPr id="175" name="CustomShape 3"/>
          <p:cNvSpPr/>
          <p:nvPr/>
        </p:nvSpPr>
        <p:spPr>
          <a:xfrm>
            <a:off x="683640" y="2277000"/>
            <a:ext cx="2807280" cy="255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Ensuite lancer l’analyse des données en cliquant sur l’icône bleue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dans la barre des icônes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(ou en appuyant simultanément sur  les touches Ctrl et R)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4"/>
          <p:cNvSpPr/>
          <p:nvPr/>
        </p:nvSpPr>
        <p:spPr>
          <a:xfrm>
            <a:off x="683640" y="1412640"/>
            <a:ext cx="7775640" cy="91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diapos 3.6 à 3.9 incluses ne concernent que les chambres suivantes :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fr-FR" sz="1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Auvergne-Rhône-Alpes, Bretagne, Ile-de-France, La Réunion, Occitanie.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3.7  Générer les rapports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733DDC7-2CFA-436D-8204-A7E7446C6164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36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9" name="Picture 2"/>
          <p:cNvPicPr/>
          <p:nvPr/>
        </p:nvPicPr>
        <p:blipFill>
          <a:blip r:embed="rId2"/>
          <a:srcRect l="-2358" t="-1120" r="48373" b="40897"/>
          <a:stretch/>
        </p:blipFill>
        <p:spPr>
          <a:xfrm>
            <a:off x="2483640" y="1512000"/>
            <a:ext cx="6609600" cy="4606920"/>
          </a:xfrm>
          <a:prstGeom prst="rect">
            <a:avLst/>
          </a:prstGeom>
          <a:ln>
            <a:noFill/>
          </a:ln>
        </p:spPr>
      </p:pic>
      <p:sp>
        <p:nvSpPr>
          <p:cNvPr id="180" name="CustomShape 3"/>
          <p:cNvSpPr/>
          <p:nvPr/>
        </p:nvSpPr>
        <p:spPr>
          <a:xfrm>
            <a:off x="323640" y="2205000"/>
            <a:ext cx="2231280" cy="42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L’interface RStudio se lance, appuyer sur l’icône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Source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diapo suivante montre l’écran à la fin de l’exécution : le rapport PDF est affiché.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1" name="Picture 3"/>
          <p:cNvPicPr/>
          <p:nvPr/>
        </p:nvPicPr>
        <p:blipFill>
          <a:blip r:embed="rId3"/>
          <a:stretch/>
        </p:blipFill>
        <p:spPr>
          <a:xfrm>
            <a:off x="971640" y="3219480"/>
            <a:ext cx="549720" cy="42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3.8  L’affichage du rapport PDF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719623F7-B9A5-43B5-B124-08A664949CE9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37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4" name="Picture 2"/>
          <p:cNvPicPr/>
          <p:nvPr/>
        </p:nvPicPr>
        <p:blipFill>
          <a:blip r:embed="rId2"/>
          <a:srcRect b="11013"/>
          <a:stretch/>
        </p:blipFill>
        <p:spPr>
          <a:xfrm>
            <a:off x="323640" y="1521720"/>
            <a:ext cx="8537040" cy="4747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3.9  L’affichage du rapport ODT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2EFFAA1C-421A-43C9-85E1-CCA41E09E11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38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7" name="Picture 2"/>
          <p:cNvPicPr/>
          <p:nvPr/>
        </p:nvPicPr>
        <p:blipFill>
          <a:blip r:embed="rId2"/>
          <a:srcRect r="5974" b="8518"/>
          <a:stretch/>
        </p:blipFill>
        <p:spPr>
          <a:xfrm>
            <a:off x="2641320" y="2637000"/>
            <a:ext cx="6165000" cy="3748320"/>
          </a:xfrm>
          <a:prstGeom prst="rect">
            <a:avLst/>
          </a:prstGeom>
          <a:ln>
            <a:noFill/>
          </a:ln>
        </p:spPr>
      </p:pic>
      <p:sp>
        <p:nvSpPr>
          <p:cNvPr id="188" name="CustomShape 3"/>
          <p:cNvSpPr/>
          <p:nvPr/>
        </p:nvSpPr>
        <p:spPr>
          <a:xfrm>
            <a:off x="827640" y="1484640"/>
            <a:ext cx="712764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Fermer le rapport PDF. Le rapport au format ODT est ensuite affiché. Un rapport au format MS-Word est également généré (mais pas affiché). Fermer les applications.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B8C67B7-B5CA-42D8-86BC-2B1F1BB929E4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39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  Créer les comptes utilisateurs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1691640" y="2349000"/>
            <a:ext cx="6191640" cy="173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création de comptes utilisateurs n’est nécessaire que si plus de deux sections utilisent l’application.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Huit comptes utilisateur par défaut sont déjà installés :  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section_1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à </a:t>
            </a:r>
            <a:r>
              <a:rPr lang="fr-FR" sz="1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section_9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1.2 Démarrer Clonezilla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235CD85B-BE92-43B9-AF1D-913FB68D37E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" name="Picture 2"/>
          <p:cNvPicPr/>
          <p:nvPr/>
        </p:nvPicPr>
        <p:blipFill>
          <a:blip r:embed="rId2"/>
          <a:srcRect l="15111" t="9006" r="10607" b="4452"/>
          <a:stretch/>
        </p:blipFill>
        <p:spPr>
          <a:xfrm>
            <a:off x="3348000" y="2170440"/>
            <a:ext cx="5116320" cy="3352320"/>
          </a:xfrm>
          <a:prstGeom prst="rect">
            <a:avLst/>
          </a:prstGeom>
          <a:ln>
            <a:noFill/>
          </a:ln>
        </p:spPr>
      </p:pic>
      <p:sp>
        <p:nvSpPr>
          <p:cNvPr id="51" name="CustomShape 3"/>
          <p:cNvSpPr/>
          <p:nvPr/>
        </p:nvSpPr>
        <p:spPr>
          <a:xfrm>
            <a:off x="539640" y="1989000"/>
            <a:ext cx="2519280" cy="118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L’écran de démarrage de Clonezilla  s’affiche.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4.1  Lancer le script de création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1F35A6E-A0B7-45B1-8B14-F70AB6B092F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40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896040" y="1917000"/>
            <a:ext cx="41788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Lancer une console en cliquant sur l’icône Konsole du bureau.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4"/>
          <p:cNvSpPr/>
          <p:nvPr/>
        </p:nvSpPr>
        <p:spPr>
          <a:xfrm>
            <a:off x="953280" y="3679920"/>
            <a:ext cx="647964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: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sudo  compte_utilisateur.sh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Rentrer le mot de passe à l’invite.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6" name="Picture 3"/>
          <p:cNvPicPr/>
          <p:nvPr/>
        </p:nvPicPr>
        <p:blipFill>
          <a:blip r:embed="rId2"/>
          <a:srcRect l="3761" t="1353" r="60723" b="63041"/>
          <a:stretch/>
        </p:blipFill>
        <p:spPr>
          <a:xfrm>
            <a:off x="5796000" y="1331640"/>
            <a:ext cx="3045240" cy="1907640"/>
          </a:xfrm>
          <a:prstGeom prst="rect">
            <a:avLst/>
          </a:prstGeom>
          <a:ln>
            <a:noFill/>
          </a:ln>
        </p:spPr>
      </p:pic>
      <p:pic>
        <p:nvPicPr>
          <p:cNvPr id="197" name="Picture 2"/>
          <p:cNvPicPr/>
          <p:nvPr/>
        </p:nvPicPr>
        <p:blipFill>
          <a:blip r:embed="rId3"/>
          <a:stretch/>
        </p:blipFill>
        <p:spPr>
          <a:xfrm>
            <a:off x="5076000" y="3357000"/>
            <a:ext cx="3821400" cy="3045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63D810F-E63C-4A17-B7D9-A49A5F67DCFE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9" name="Picture 2"/>
          <p:cNvPicPr/>
          <p:nvPr/>
        </p:nvPicPr>
        <p:blipFill>
          <a:blip r:embed="rId2"/>
          <a:srcRect t="69552" r="16985" b="15224"/>
          <a:stretch/>
        </p:blipFill>
        <p:spPr>
          <a:xfrm>
            <a:off x="225720" y="2277000"/>
            <a:ext cx="8916120" cy="1164960"/>
          </a:xfrm>
          <a:prstGeom prst="rect">
            <a:avLst/>
          </a:prstGeom>
          <a:ln>
            <a:noFill/>
          </a:ln>
        </p:spPr>
      </p:pic>
      <p:sp>
        <p:nvSpPr>
          <p:cNvPr id="200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4.2  Renseigner le nom d’utilisateur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3"/>
          <p:cNvSpPr/>
          <p:nvPr/>
        </p:nvSpPr>
        <p:spPr>
          <a:xfrm>
            <a:off x="467640" y="4077000"/>
            <a:ext cx="8568000" cy="200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console rappelle quelques règles portant sur la forme des noms de compte utilisateur.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Rentrer le nom d’utilisateur voulu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(ici par exemple, </a:t>
            </a:r>
            <a:r>
              <a:rPr lang="fr-FR" sz="1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section_3</a:t>
            </a:r>
            <a:r>
              <a:rPr lang="fr-FR" sz="1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lorsque ce compte a été créé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)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puis Entrée,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puis, à l’invite, confirmer par 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Oui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puis Entrée.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2E524EC0-69D1-4167-A87F-FFDD4976F8E0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4.3  Renseigner le mot de passe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4" name="Picture 2"/>
          <p:cNvPicPr/>
          <p:nvPr/>
        </p:nvPicPr>
        <p:blipFill>
          <a:blip r:embed="rId2"/>
          <a:srcRect t="69404" r="31409" b="15296"/>
          <a:stretch/>
        </p:blipFill>
        <p:spPr>
          <a:xfrm>
            <a:off x="179640" y="3741120"/>
            <a:ext cx="8614800" cy="1384560"/>
          </a:xfrm>
          <a:prstGeom prst="rect">
            <a:avLst/>
          </a:prstGeom>
          <a:ln>
            <a:noFill/>
          </a:ln>
        </p:spPr>
      </p:pic>
      <p:sp>
        <p:nvSpPr>
          <p:cNvPr id="205" name="CustomShape 3"/>
          <p:cNvSpPr/>
          <p:nvPr/>
        </p:nvSpPr>
        <p:spPr>
          <a:xfrm>
            <a:off x="1007280" y="2234520"/>
            <a:ext cx="662364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Rentrer le mot de passe, puis Entrée.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Retaper le mot de passe, puis Entrée.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mots de passe ne s’afficheront pas.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9193DBB-46BE-441E-9887-22A844033534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43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4.4  La fin de la procédure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CustomShape 3"/>
          <p:cNvSpPr/>
          <p:nvPr/>
        </p:nvSpPr>
        <p:spPr>
          <a:xfrm>
            <a:off x="467640" y="2277000"/>
            <a:ext cx="3527280" cy="173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création de compte a réussi quand aucun message d’erreur n’apparaît et que l’expression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« Fin de la procédure. »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est affichée.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9" name="Picture 2"/>
          <p:cNvPicPr/>
          <p:nvPr/>
        </p:nvPicPr>
        <p:blipFill>
          <a:blip r:embed="rId2"/>
          <a:srcRect t="22242" b="6330"/>
          <a:stretch/>
        </p:blipFill>
        <p:spPr>
          <a:xfrm>
            <a:off x="3852000" y="1628640"/>
            <a:ext cx="4958640" cy="4680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6DC68C74-64FE-490D-8AB0-1FBF4A443902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44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1" name="Picture 2"/>
          <p:cNvPicPr/>
          <p:nvPr/>
        </p:nvPicPr>
        <p:blipFill>
          <a:blip r:embed="rId2"/>
          <a:srcRect r="65613"/>
          <a:stretch/>
        </p:blipFill>
        <p:spPr>
          <a:xfrm>
            <a:off x="5940000" y="1340640"/>
            <a:ext cx="2718360" cy="4941720"/>
          </a:xfrm>
          <a:prstGeom prst="rect">
            <a:avLst/>
          </a:prstGeom>
          <a:ln>
            <a:noFill/>
          </a:ln>
        </p:spPr>
      </p:pic>
      <p:sp>
        <p:nvSpPr>
          <p:cNvPr id="212" name="CustomShape 2"/>
          <p:cNvSpPr/>
          <p:nvPr/>
        </p:nvSpPr>
        <p:spPr>
          <a:xfrm>
            <a:off x="611640" y="2918520"/>
            <a:ext cx="4895640" cy="228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Il faut à présent se déconnecter de l’administrateur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fab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le menu K,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puis sur Quitter,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puis sur Déconnexion.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4.5  Se déconnecter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EDFCE54-17B8-42A0-AB90-84F6CA62AA5E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45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4.6  Se connecter au nouvel utilisateur</a:t>
            </a:r>
            <a:endParaRPr lang="fr-FR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3"/>
          <p:cNvSpPr/>
          <p:nvPr/>
        </p:nvSpPr>
        <p:spPr>
          <a:xfrm>
            <a:off x="1034640" y="1412640"/>
            <a:ext cx="4661485" cy="26644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endParaRPr lang="fr-FR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DejaVu Sans"/>
            </a:endParaRPr>
          </a:p>
          <a:p>
            <a:pPr algn="just">
              <a:lnSpc>
                <a:spcPct val="100000"/>
              </a:lnSpc>
            </a:pP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Il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faut ensuite se connecter à l’utilisateur qui vient d’être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créé.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Sur l’écran de connexion, avec les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touches</a:t>
            </a:r>
          </a:p>
          <a:p>
            <a:pPr algn="ctr">
              <a:lnSpc>
                <a:spcPct val="100000"/>
              </a:lnSpc>
            </a:pP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  <a:ea typeface="DejaVu Sans"/>
              </a:rPr>
              <a:t>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et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  <a:ea typeface="DejaVu Sans"/>
              </a:rPr>
              <a:t></a:t>
            </a:r>
          </a:p>
          <a:p>
            <a:pPr algn="just">
              <a:lnSpc>
                <a:spcPct val="100000"/>
              </a:lnSpc>
            </a:pP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du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clavier, naviguer jusqu’à mettre au premier plan l’utilisateur qui vient d’être créé, par exemple 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section_3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Rentrer le mot de passe du compte de la diapo 4.3, puis </a:t>
            </a:r>
            <a:r>
              <a:rPr lang="fr-FR" sz="1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</a:p>
          <a:p>
            <a:pPr algn="just">
              <a:lnSpc>
                <a:spcPct val="100000"/>
              </a:lnSpc>
            </a:pP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034640" y="4211273"/>
            <a:ext cx="75532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Calibri" panose="020F0502020204030204" pitchFamily="34" charset="0"/>
              </a:rPr>
              <a:t>Cette connexion est nécessaire pour que le compte fonctionne. </a:t>
            </a:r>
          </a:p>
          <a:p>
            <a:endParaRPr lang="fr-FR" dirty="0">
              <a:latin typeface="Calibri" panose="020F0502020204030204" pitchFamily="34" charset="0"/>
            </a:endParaRPr>
          </a:p>
          <a:p>
            <a:r>
              <a:rPr lang="fr-FR" dirty="0">
                <a:latin typeface="Calibri" panose="020F0502020204030204" pitchFamily="34" charset="0"/>
              </a:rPr>
              <a:t>Plusieurs comptes peuvent être créés à la </a:t>
            </a:r>
            <a:r>
              <a:rPr lang="fr-FR" dirty="0" smtClean="0">
                <a:latin typeface="Calibri" panose="020F0502020204030204" pitchFamily="34" charset="0"/>
              </a:rPr>
              <a:t>suite en répétant la procédure des diapos 4.1 à 4.6. </a:t>
            </a:r>
          </a:p>
          <a:p>
            <a:endParaRPr lang="fr-FR" dirty="0">
              <a:latin typeface="Calibri" panose="020F0502020204030204" pitchFamily="34" charset="0"/>
            </a:endParaRPr>
          </a:p>
          <a:p>
            <a:r>
              <a:rPr lang="fr-FR" dirty="0" smtClean="0">
                <a:latin typeface="Calibri" panose="020F0502020204030204" pitchFamily="34" charset="0"/>
              </a:rPr>
              <a:t>Lorsque </a:t>
            </a:r>
            <a:r>
              <a:rPr lang="fr-FR" dirty="0">
                <a:latin typeface="Calibri" panose="020F0502020204030204" pitchFamily="34" charset="0"/>
              </a:rPr>
              <a:t>tous les comptes sont créés, il faut </a:t>
            </a:r>
            <a:r>
              <a:rPr lang="fr-FR" b="1" dirty="0">
                <a:latin typeface="Calibri" panose="020F0502020204030204" pitchFamily="34" charset="0"/>
              </a:rPr>
              <a:t>redémarrer </a:t>
            </a:r>
            <a:r>
              <a:rPr lang="fr-FR" dirty="0">
                <a:latin typeface="Calibri" panose="020F0502020204030204" pitchFamily="34" charset="0"/>
              </a:rPr>
              <a:t>l’ordinateur </a:t>
            </a:r>
            <a:r>
              <a:rPr lang="fr-FR" b="1" dirty="0">
                <a:latin typeface="Calibri" panose="020F0502020204030204" pitchFamily="34" charset="0"/>
              </a:rPr>
              <a:t>avant</a:t>
            </a:r>
            <a:r>
              <a:rPr lang="fr-FR" dirty="0">
                <a:latin typeface="Calibri" panose="020F0502020204030204" pitchFamily="34" charset="0"/>
              </a:rPr>
              <a:t> de pouvoir exploiter l’ensemble des </a:t>
            </a:r>
            <a:r>
              <a:rPr lang="fr-FR" dirty="0" smtClean="0">
                <a:latin typeface="Calibri" panose="020F0502020204030204" pitchFamily="34" charset="0"/>
              </a:rPr>
              <a:t>comptes ainsi </a:t>
            </a:r>
            <a:r>
              <a:rPr lang="fr-FR" dirty="0">
                <a:latin typeface="Calibri" panose="020F0502020204030204" pitchFamily="34" charset="0"/>
              </a:rPr>
              <a:t>créés.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669" t="20683" r="13211" b="28430"/>
          <a:stretch/>
        </p:blipFill>
        <p:spPr>
          <a:xfrm>
            <a:off x="5696125" y="1778467"/>
            <a:ext cx="3462609" cy="22985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5. Les étapes optionnelles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C4A2996-CA63-4CC8-A5E1-11461B4A7C7D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46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1793880" y="2349000"/>
            <a:ext cx="5687640" cy="200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opérations qui suivent sont optionnelles. 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Elles permettent d’améliorer ou de personnaliser l’ergonomie du bureau de l’utilisateur créé en conformité avec ceux des utilisateurs par défaut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</a:p>
          <a:p>
            <a:pPr algn="just">
              <a:lnSpc>
                <a:spcPct val="100000"/>
              </a:lnSpc>
            </a:pPr>
            <a:endParaRPr lang="fr-F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just"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5.1  Configurer Dolphin (2)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AC39DD6-7446-4016-B2C2-E54BA71334B0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47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3" name="Image 3"/>
          <p:cNvPicPr/>
          <p:nvPr/>
        </p:nvPicPr>
        <p:blipFill>
          <a:blip r:embed="rId2"/>
          <a:srcRect l="3150" t="5040" r="47340" b="38070"/>
          <a:stretch/>
        </p:blipFill>
        <p:spPr>
          <a:xfrm>
            <a:off x="2915640" y="2305440"/>
            <a:ext cx="6130080" cy="4402080"/>
          </a:xfrm>
          <a:prstGeom prst="rect">
            <a:avLst/>
          </a:prstGeom>
          <a:ln>
            <a:noFill/>
          </a:ln>
        </p:spPr>
      </p:pic>
      <p:sp>
        <p:nvSpPr>
          <p:cNvPr id="224" name="CustomShape 3"/>
          <p:cNvSpPr/>
          <p:nvPr/>
        </p:nvSpPr>
        <p:spPr>
          <a:xfrm>
            <a:off x="323640" y="1556640"/>
            <a:ext cx="6479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Contrôle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puis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Configurer les barres d’outils…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5.2  Améliorer la navigation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2A6B7AFD-61B0-4D1C-BF21-AA375D38513A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48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7" name="Image 4"/>
          <p:cNvPicPr/>
          <p:nvPr/>
        </p:nvPicPr>
        <p:blipFill>
          <a:blip r:embed="rId2"/>
          <a:srcRect l="3537" t="3380" r="51575" b="43698"/>
          <a:stretch/>
        </p:blipFill>
        <p:spPr>
          <a:xfrm>
            <a:off x="4788000" y="2421000"/>
            <a:ext cx="4103280" cy="3023280"/>
          </a:xfrm>
          <a:prstGeom prst="rect">
            <a:avLst/>
          </a:prstGeom>
          <a:ln>
            <a:noFill/>
          </a:ln>
        </p:spPr>
      </p:pic>
      <p:sp>
        <p:nvSpPr>
          <p:cNvPr id="228" name="CustomShape 3"/>
          <p:cNvSpPr/>
          <p:nvPr/>
        </p:nvSpPr>
        <p:spPr>
          <a:xfrm>
            <a:off x="755640" y="2061000"/>
            <a:ext cx="3383280" cy="228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Descendre dans la liste des actions disponibles jusqu’à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^Haut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cliquer sur l’icône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pour importer cette action dans la barre d’outil du gestionnaire de fichiers.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457200" y="193680"/>
            <a:ext cx="8228520" cy="130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 Opérations manuelles en cas de problème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1440000" y="2304000"/>
            <a:ext cx="6695280" cy="88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opérations indiquées dans les diapositives suivantes sont en principe automatisées dans ce qui précède. Elles peuvent être mises en œuvre en cas de problème.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1.3  Sélectionner la langue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9D2BC9ED-4686-4B96-9617-737435814F40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" name="Picture 2"/>
          <p:cNvPicPr/>
          <p:nvPr/>
        </p:nvPicPr>
        <p:blipFill>
          <a:blip r:embed="rId2"/>
          <a:srcRect l="24165" t="17966" r="17500" b="16851"/>
          <a:stretch/>
        </p:blipFill>
        <p:spPr>
          <a:xfrm>
            <a:off x="5076000" y="1510200"/>
            <a:ext cx="3312360" cy="2081520"/>
          </a:xfrm>
          <a:prstGeom prst="rect">
            <a:avLst/>
          </a:prstGeom>
          <a:ln>
            <a:noFill/>
          </a:ln>
        </p:spPr>
      </p:pic>
      <p:pic>
        <p:nvPicPr>
          <p:cNvPr id="55" name="Picture 3"/>
          <p:cNvPicPr/>
          <p:nvPr/>
        </p:nvPicPr>
        <p:blipFill>
          <a:blip r:embed="rId3"/>
          <a:srcRect l="22709" t="19441" r="22292" b="22035"/>
          <a:stretch/>
        </p:blipFill>
        <p:spPr>
          <a:xfrm>
            <a:off x="5076000" y="3898800"/>
            <a:ext cx="3322080" cy="1987920"/>
          </a:xfrm>
          <a:prstGeom prst="rect">
            <a:avLst/>
          </a:prstGeom>
          <a:ln>
            <a:noFill/>
          </a:ln>
        </p:spPr>
      </p:pic>
      <p:sp>
        <p:nvSpPr>
          <p:cNvPr id="56" name="CustomShape 3"/>
          <p:cNvSpPr/>
          <p:nvPr/>
        </p:nvSpPr>
        <p:spPr>
          <a:xfrm>
            <a:off x="683640" y="1772640"/>
            <a:ext cx="4535280" cy="200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L’écran de sélection de langue  s’affiche.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Avec les touches de navigation, descendre jusqu’à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fr_FR.UTF-8 French | Français.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icture 6"/>
          <p:cNvPicPr/>
          <p:nvPr/>
        </p:nvPicPr>
        <p:blipFill>
          <a:blip r:embed="rId2"/>
          <a:srcRect t="24625" r="65651"/>
          <a:stretch/>
        </p:blipFill>
        <p:spPr>
          <a:xfrm>
            <a:off x="4860720" y="1478160"/>
            <a:ext cx="3429000" cy="4702680"/>
          </a:xfrm>
          <a:prstGeom prst="rect">
            <a:avLst/>
          </a:prstGeom>
          <a:ln>
            <a:noFill/>
          </a:ln>
        </p:spPr>
      </p:pic>
      <p:sp>
        <p:nvSpPr>
          <p:cNvPr id="23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6.1  Accéder à la configuration (1)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2"/>
          <p:cNvSpPr/>
          <p:nvPr/>
        </p:nvSpPr>
        <p:spPr>
          <a:xfrm>
            <a:off x="1187640" y="4150800"/>
            <a:ext cx="3023280" cy="228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 connecter à l’administrateur fab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le menu K, entouré en bleu (analogue du menu démarrer de Windows).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AD110A1-F512-40A4-B6E9-108302E61945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50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4"/>
          <p:cNvSpPr/>
          <p:nvPr/>
        </p:nvSpPr>
        <p:spPr>
          <a:xfrm>
            <a:off x="4716000" y="5949360"/>
            <a:ext cx="430920" cy="358920"/>
          </a:xfrm>
          <a:prstGeom prst="ellipse">
            <a:avLst/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6.2  Accéder à la configuration (2)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7" name="Picture 2"/>
          <p:cNvPicPr/>
          <p:nvPr/>
        </p:nvPicPr>
        <p:blipFill>
          <a:blip r:embed="rId2"/>
          <a:stretch/>
        </p:blipFill>
        <p:spPr>
          <a:xfrm>
            <a:off x="2426400" y="2349000"/>
            <a:ext cx="6502680" cy="4063320"/>
          </a:xfrm>
          <a:prstGeom prst="rect">
            <a:avLst/>
          </a:prstGeom>
          <a:ln>
            <a:noFill/>
          </a:ln>
        </p:spPr>
      </p:pic>
      <p:sp>
        <p:nvSpPr>
          <p:cNvPr id="238" name="CustomShape 2"/>
          <p:cNvSpPr/>
          <p:nvPr/>
        </p:nvSpPr>
        <p:spPr>
          <a:xfrm>
            <a:off x="582840" y="5591160"/>
            <a:ext cx="158292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Ordinateur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3"/>
          <p:cNvSpPr/>
          <p:nvPr/>
        </p:nvSpPr>
        <p:spPr>
          <a:xfrm flipH="1" flipV="1">
            <a:off x="3851280" y="4220280"/>
            <a:ext cx="1897200" cy="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4"/>
          <p:cNvSpPr/>
          <p:nvPr/>
        </p:nvSpPr>
        <p:spPr>
          <a:xfrm flipV="1">
            <a:off x="2034360" y="5940000"/>
            <a:ext cx="1456200" cy="1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CustomShape 5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68910C65-D36A-44D1-AE3B-31ED15690CA4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6"/>
          <p:cNvSpPr/>
          <p:nvPr/>
        </p:nvSpPr>
        <p:spPr>
          <a:xfrm>
            <a:off x="5796000" y="3687480"/>
            <a:ext cx="2015280" cy="91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sur Configuration du système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6.3  Configurer le réseau (1)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4" name="Picture 2"/>
          <p:cNvPicPr/>
          <p:nvPr/>
        </p:nvPicPr>
        <p:blipFill>
          <a:blip r:embed="rId2"/>
          <a:srcRect r="45540" b="3121"/>
          <a:stretch/>
        </p:blipFill>
        <p:spPr>
          <a:xfrm>
            <a:off x="4456800" y="1268640"/>
            <a:ext cx="4482000" cy="4983120"/>
          </a:xfrm>
          <a:prstGeom prst="rect">
            <a:avLst/>
          </a:prstGeom>
          <a:ln>
            <a:noFill/>
          </a:ln>
        </p:spPr>
      </p:pic>
      <p:sp>
        <p:nvSpPr>
          <p:cNvPr id="245" name="CustomShape 2"/>
          <p:cNvSpPr/>
          <p:nvPr/>
        </p:nvSpPr>
        <p:spPr>
          <a:xfrm>
            <a:off x="827640" y="4653000"/>
            <a:ext cx="32392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Configuration dans la rubrique Réseau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9D5565C-56B1-43B6-AA11-A9DD28D70AFA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6.4  Configurer le réseau (2)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827640" y="1845000"/>
            <a:ext cx="3311280" cy="3655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Serveur mandataire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(proxy)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Utiliser la configuration manuellement spécifiée…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réglages de proxy sont déjà paramétrés :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100.78.88.201 port 8001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Apply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et fermer les fenêtres.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31F15254-2F6B-4F07-AAD9-6F8FA5C8F2CD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53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0" name="Image 249"/>
          <p:cNvPicPr/>
          <p:nvPr/>
        </p:nvPicPr>
        <p:blipFill>
          <a:blip r:embed="rId2"/>
          <a:stretch/>
        </p:blipFill>
        <p:spPr>
          <a:xfrm>
            <a:off x="4176000" y="1161720"/>
            <a:ext cx="4617000" cy="5245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45217AD-B716-45B6-AC35-36E8CCA7E237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54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6.5  Ajouter des raccourcis au </a:t>
            </a:r>
            <a:r>
              <a:rPr lang="fr-FR" sz="4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gestionnaire de fichiers Dolphin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7" name="Picture 2"/>
          <p:cNvPicPr/>
          <p:nvPr/>
        </p:nvPicPr>
        <p:blipFill>
          <a:blip r:embed="rId2"/>
          <a:srcRect l="2491" t="3571" r="52511" b="65007"/>
          <a:stretch/>
        </p:blipFill>
        <p:spPr>
          <a:xfrm>
            <a:off x="1165680" y="3040722"/>
            <a:ext cx="7198920" cy="3141000"/>
          </a:xfrm>
          <a:prstGeom prst="rect">
            <a:avLst/>
          </a:prstGeom>
          <a:ln>
            <a:noFill/>
          </a:ln>
        </p:spPr>
      </p:pic>
      <p:sp>
        <p:nvSpPr>
          <p:cNvPr id="258" name="CustomShape 3"/>
          <p:cNvSpPr/>
          <p:nvPr/>
        </p:nvSpPr>
        <p:spPr>
          <a:xfrm>
            <a:off x="1164960" y="1771560"/>
            <a:ext cx="719964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gestionnaire de fichiers doit être paramétré.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Faire un clic droit à l’emplacement indiqué par l’image et sélectionner « Ajouter un élément 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». </a:t>
            </a:r>
            <a:r>
              <a:rPr lang="fr-FR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Dans les diapos qui suivent on remplacera section_3 par le nom effectif de l’utilisateur créé.</a:t>
            </a:r>
          </a:p>
          <a:p>
            <a:endParaRPr lang="fr-FR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79FA023-6A11-40A7-BFFB-F76CF0BC8DCC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55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0" name="Image 1"/>
          <p:cNvPicPr/>
          <p:nvPr/>
        </p:nvPicPr>
        <p:blipFill>
          <a:blip r:embed="rId2"/>
          <a:srcRect l="32292" t="28581" r="35823" b="46222"/>
          <a:stretch/>
        </p:blipFill>
        <p:spPr>
          <a:xfrm>
            <a:off x="2555640" y="3573000"/>
            <a:ext cx="3426120" cy="1692000"/>
          </a:xfrm>
          <a:prstGeom prst="rect">
            <a:avLst/>
          </a:prstGeom>
          <a:ln>
            <a:noFill/>
          </a:ln>
        </p:spPr>
      </p:pic>
      <p:sp>
        <p:nvSpPr>
          <p:cNvPr id="261" name="CustomShape 2"/>
          <p:cNvSpPr/>
          <p:nvPr/>
        </p:nvSpPr>
        <p:spPr>
          <a:xfrm>
            <a:off x="899640" y="1845000"/>
            <a:ext cx="7199640" cy="14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 dialogue apparaît.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la rubrique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Intitulé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rentrer CLE USB3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la droite de la rubrique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Emplacement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cliquer sur l’icone dossier (surlignée en bleu sur l’image)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CustomShape 3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6.6  Ajouter le raccourci CLE USB3 (1)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457200" y="274680"/>
            <a:ext cx="8228520" cy="106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6.7  Ajouter le raccourci CLE USB3 (2)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2C3F0046-9311-410C-A32F-66EF1041924E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56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5" name="Picture 2"/>
          <p:cNvPicPr/>
          <p:nvPr/>
        </p:nvPicPr>
        <p:blipFill>
          <a:blip r:embed="rId2"/>
          <a:stretch/>
        </p:blipFill>
        <p:spPr>
          <a:xfrm>
            <a:off x="3865680" y="1268640"/>
            <a:ext cx="4485960" cy="5244480"/>
          </a:xfrm>
          <a:prstGeom prst="rect">
            <a:avLst/>
          </a:prstGeom>
          <a:ln>
            <a:noFill/>
          </a:ln>
        </p:spPr>
      </p:pic>
      <p:sp>
        <p:nvSpPr>
          <p:cNvPr id="266" name="CustomShape 3"/>
          <p:cNvSpPr/>
          <p:nvPr/>
        </p:nvSpPr>
        <p:spPr>
          <a:xfrm>
            <a:off x="683640" y="1597320"/>
            <a:ext cx="2735280" cy="447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l’arborescence qui s’affiche, sélectionner le répertoire </a:t>
            </a:r>
            <a:r>
              <a:rPr lang="fr-FR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R-Altair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dans l’arborescence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home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 section_3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&gt;  Dev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&gt;  altair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&gt; Tests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&gt; Exemple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   &gt;  Donnees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OK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B5CB869-D718-4291-8471-6D6A408A3CFC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57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899280" y="1417320"/>
            <a:ext cx="7199640" cy="179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Recommencer l’étape de la diapo 4.8. Un dialogue s’ouvre.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la rubrique </a:t>
            </a:r>
            <a:r>
              <a:rPr lang="fr-FR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Intitulé</a:t>
            </a:r>
            <a:r>
              <a:rPr lang="fr-FR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remplir par « Données »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droite de la rubrique </a:t>
            </a:r>
            <a:r>
              <a:rPr lang="fr-FR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Emplacement</a:t>
            </a:r>
            <a:r>
              <a:rPr lang="fr-FR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cliquer sur l’icône dossier entourée en rouge.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3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6.8  </a:t>
            </a:r>
            <a:r>
              <a:rPr lang="fr-FR" sz="4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Ajouter le raccourci Données (1)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0" name="Picture 2"/>
          <p:cNvPicPr/>
          <p:nvPr/>
        </p:nvPicPr>
        <p:blipFill>
          <a:blip r:embed="rId2"/>
          <a:stretch/>
        </p:blipFill>
        <p:spPr>
          <a:xfrm>
            <a:off x="2859480" y="2565000"/>
            <a:ext cx="4287960" cy="2163240"/>
          </a:xfrm>
          <a:prstGeom prst="rect">
            <a:avLst/>
          </a:prstGeom>
          <a:ln>
            <a:noFill/>
          </a:ln>
        </p:spPr>
      </p:pic>
      <p:sp>
        <p:nvSpPr>
          <p:cNvPr id="271" name="CustomShape 4"/>
          <p:cNvSpPr/>
          <p:nvPr/>
        </p:nvSpPr>
        <p:spPr>
          <a:xfrm>
            <a:off x="6572520" y="3141000"/>
            <a:ext cx="574920" cy="430920"/>
          </a:xfrm>
          <a:prstGeom prst="ellipse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3C8C6AD-CFB7-4283-BF32-1D37ED9673A9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58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3" name="Picture 2"/>
          <p:cNvPicPr/>
          <p:nvPr/>
        </p:nvPicPr>
        <p:blipFill>
          <a:blip r:embed="rId2"/>
          <a:srcRect t="3221"/>
          <a:stretch/>
        </p:blipFill>
        <p:spPr>
          <a:xfrm>
            <a:off x="3708000" y="1582200"/>
            <a:ext cx="4500360" cy="5086080"/>
          </a:xfrm>
          <a:prstGeom prst="rect">
            <a:avLst/>
          </a:prstGeom>
          <a:ln>
            <a:noFill/>
          </a:ln>
        </p:spPr>
      </p:pic>
      <p:sp>
        <p:nvSpPr>
          <p:cNvPr id="274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6.9  </a:t>
            </a:r>
            <a:r>
              <a:rPr lang="fr-FR" sz="4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Ajouter le raccourci Données (2)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CustomShape 3"/>
          <p:cNvSpPr/>
          <p:nvPr/>
        </p:nvSpPr>
        <p:spPr>
          <a:xfrm>
            <a:off x="683640" y="1597320"/>
            <a:ext cx="2735280" cy="557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l’arborescence qui s’affiche, sélectionner le répertoire au nom de l’utilisateur (ici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section_3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) dans l’arborescence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home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 nom d’util. (ici section_3)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&gt;  Dev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&gt;  </a:t>
            </a:r>
            <a:r>
              <a:rPr lang="fr-FR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altair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&gt; Tests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&gt; Exemple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   &gt;  Donnees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           &gt;  xhl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Puis 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OK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4D4AD177-50F9-4B09-AA09-E0D349A59A77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59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6.10  Configurer Dolphin (1)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683640" y="1651320"/>
            <a:ext cx="3167280" cy="118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Contrôle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puis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Configurer Dolphin…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9" name="Picture 2"/>
          <p:cNvPicPr/>
          <p:nvPr/>
        </p:nvPicPr>
        <p:blipFill>
          <a:blip r:embed="rId2"/>
          <a:stretch/>
        </p:blipFill>
        <p:spPr>
          <a:xfrm>
            <a:off x="1979640" y="2565000"/>
            <a:ext cx="5529600" cy="3929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1.4  Confirmer les paramétrages (1) 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F766104-9D87-4E44-AD22-6B0DCAB5EB8E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9" name="Picture 3"/>
          <p:cNvPicPr/>
          <p:nvPr/>
        </p:nvPicPr>
        <p:blipFill>
          <a:blip r:embed="rId2"/>
          <a:srcRect l="18762" t="17367" r="16240" b="13375"/>
          <a:stretch/>
        </p:blipFill>
        <p:spPr>
          <a:xfrm>
            <a:off x="4716000" y="1556640"/>
            <a:ext cx="3800880" cy="2277720"/>
          </a:xfrm>
          <a:prstGeom prst="rect">
            <a:avLst/>
          </a:prstGeom>
          <a:ln>
            <a:noFill/>
          </a:ln>
        </p:spPr>
      </p:pic>
      <p:pic>
        <p:nvPicPr>
          <p:cNvPr id="60" name="Picture 6"/>
          <p:cNvPicPr/>
          <p:nvPr/>
        </p:nvPicPr>
        <p:blipFill>
          <a:blip r:embed="rId3"/>
          <a:srcRect l="20957" t="41365" r="18074" b="31260"/>
          <a:stretch/>
        </p:blipFill>
        <p:spPr>
          <a:xfrm>
            <a:off x="2065320" y="4077000"/>
            <a:ext cx="6485040" cy="1637280"/>
          </a:xfrm>
          <a:prstGeom prst="rect">
            <a:avLst/>
          </a:prstGeom>
          <a:ln>
            <a:noFill/>
          </a:ln>
        </p:spPr>
      </p:pic>
      <p:sp>
        <p:nvSpPr>
          <p:cNvPr id="61" name="CustomShape 3"/>
          <p:cNvSpPr/>
          <p:nvPr/>
        </p:nvSpPr>
        <p:spPr>
          <a:xfrm>
            <a:off x="1187640" y="1772640"/>
            <a:ext cx="3527280" cy="91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Pour les deux écrans suivants, taper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sans rien modifier.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6.11  Scinder la vue par défaut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74F3A3ED-384C-417E-89F3-68F8B05AE406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60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2" name="Image 3"/>
          <p:cNvPicPr/>
          <p:nvPr/>
        </p:nvPicPr>
        <p:blipFill>
          <a:blip r:embed="rId2"/>
          <a:srcRect l="5473" t="3891" r="54353" b="48391"/>
          <a:stretch/>
        </p:blipFill>
        <p:spPr>
          <a:xfrm>
            <a:off x="5215680" y="1366200"/>
            <a:ext cx="3359160" cy="2493720"/>
          </a:xfrm>
          <a:prstGeom prst="rect">
            <a:avLst/>
          </a:prstGeom>
          <a:ln>
            <a:noFill/>
          </a:ln>
        </p:spPr>
      </p:pic>
      <p:sp>
        <p:nvSpPr>
          <p:cNvPr id="283" name="CustomShape 3"/>
          <p:cNvSpPr/>
          <p:nvPr/>
        </p:nvSpPr>
        <p:spPr>
          <a:xfrm>
            <a:off x="1259640" y="1541520"/>
            <a:ext cx="4247280" cy="118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Dans l’onglet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Démarrage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la case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Mode d’affichage scindé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puis OK.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4" name="Picture 2"/>
          <p:cNvPicPr/>
          <p:nvPr/>
        </p:nvPicPr>
        <p:blipFill>
          <a:blip r:embed="rId3"/>
          <a:srcRect l="-1106" t="-564" r="1106" b="33310"/>
          <a:stretch/>
        </p:blipFill>
        <p:spPr>
          <a:xfrm>
            <a:off x="3577320" y="3861000"/>
            <a:ext cx="5498640" cy="2601000"/>
          </a:xfrm>
          <a:prstGeom prst="rect">
            <a:avLst/>
          </a:prstGeom>
          <a:ln>
            <a:noFill/>
          </a:ln>
        </p:spPr>
      </p:pic>
      <p:sp>
        <p:nvSpPr>
          <p:cNvPr id="285" name="CustomShape 4"/>
          <p:cNvSpPr/>
          <p:nvPr/>
        </p:nvSpPr>
        <p:spPr>
          <a:xfrm>
            <a:off x="1403640" y="4293000"/>
            <a:ext cx="2159280" cy="118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Apparence finale du gestionnaire de fichiers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Dolphin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6.12  Personnaliser le bureau (1)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19BE71E-B7F1-456A-9E2B-4A0D9858E70B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61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8" name="Image 3"/>
          <p:cNvPicPr/>
          <p:nvPr/>
        </p:nvPicPr>
        <p:blipFill>
          <a:blip r:embed="rId2"/>
          <a:srcRect l="7312" t="26866" r="19559" b="36043"/>
          <a:stretch/>
        </p:blipFill>
        <p:spPr>
          <a:xfrm>
            <a:off x="549720" y="2648520"/>
            <a:ext cx="8136000" cy="3706920"/>
          </a:xfrm>
          <a:prstGeom prst="rect">
            <a:avLst/>
          </a:prstGeom>
          <a:ln>
            <a:noFill/>
          </a:ln>
        </p:spPr>
      </p:pic>
      <p:sp>
        <p:nvSpPr>
          <p:cNvPr id="289" name="CustomShape 3"/>
          <p:cNvSpPr/>
          <p:nvPr/>
        </p:nvSpPr>
        <p:spPr>
          <a:xfrm>
            <a:off x="1331640" y="1700640"/>
            <a:ext cx="6479640" cy="91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Faire un clic droit sur le bureau par défaut et sélectionner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Paramètres de Vue de dossier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FFBAC84-EFC2-4511-A5D6-988B5FCDC7DD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62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467640" y="18864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6.13  Personnaliser le bureau (2)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1043640" y="1517040"/>
            <a:ext cx="2303280" cy="584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Sélectionner une image de fond d’écran pour le bureau.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 fond d’écran des utilisateurs par défaut est l’écran </a:t>
            </a:r>
            <a:r>
              <a:rPr lang="fr-FR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Pastel Hills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surligné ci-contre</a:t>
            </a:r>
            <a:r>
              <a:rPr lang="fr-FR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utilisateurs pourront aussi choisir une image personnalisée (cliquer sur Ouvrir et sélectionner une image importée).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Cliquer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OK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3" name="Picture 2"/>
          <p:cNvPicPr/>
          <p:nvPr/>
        </p:nvPicPr>
        <p:blipFill>
          <a:blip r:embed="rId2"/>
          <a:stretch/>
        </p:blipFill>
        <p:spPr>
          <a:xfrm>
            <a:off x="3780000" y="1626120"/>
            <a:ext cx="5039640" cy="4691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BAC3B93-2E9E-49C3-BB1B-47196E6B68F2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7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3" name="Picture 2"/>
          <p:cNvPicPr/>
          <p:nvPr/>
        </p:nvPicPr>
        <p:blipFill>
          <a:blip r:embed="rId2"/>
          <a:stretch/>
        </p:blipFill>
        <p:spPr>
          <a:xfrm>
            <a:off x="2339640" y="3717000"/>
            <a:ext cx="6461640" cy="2211840"/>
          </a:xfrm>
          <a:prstGeom prst="rect">
            <a:avLst/>
          </a:prstGeom>
          <a:ln>
            <a:noFill/>
          </a:ln>
        </p:spPr>
      </p:pic>
      <p:pic>
        <p:nvPicPr>
          <p:cNvPr id="64" name="Picture 3"/>
          <p:cNvPicPr/>
          <p:nvPr/>
        </p:nvPicPr>
        <p:blipFill>
          <a:blip r:embed="rId3"/>
          <a:stretch/>
        </p:blipFill>
        <p:spPr>
          <a:xfrm>
            <a:off x="2988000" y="1911240"/>
            <a:ext cx="5504400" cy="1516680"/>
          </a:xfrm>
          <a:prstGeom prst="rect">
            <a:avLst/>
          </a:prstGeom>
          <a:ln>
            <a:noFill/>
          </a:ln>
        </p:spPr>
      </p:pic>
      <p:sp>
        <p:nvSpPr>
          <p:cNvPr id="65" name="CustomShape 2"/>
          <p:cNvSpPr/>
          <p:nvPr/>
        </p:nvSpPr>
        <p:spPr>
          <a:xfrm>
            <a:off x="575640" y="1911240"/>
            <a:ext cx="2195280" cy="146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Pour les deux écrans suivants, taper également sur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sans rien modifier.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CustomShape 3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1.5  Confirmer les paramétrages (2) 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1.6  Connecter le support d’image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A1E78E35-F157-488C-9C74-1495DFF9C530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8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9" name="Picture 2"/>
          <p:cNvPicPr/>
          <p:nvPr/>
        </p:nvPicPr>
        <p:blipFill>
          <a:blip r:embed="rId2"/>
          <a:srcRect l="8655" r="7460" b="7322"/>
          <a:stretch/>
        </p:blipFill>
        <p:spPr>
          <a:xfrm>
            <a:off x="4068000" y="2061000"/>
            <a:ext cx="4803840" cy="2985120"/>
          </a:xfrm>
          <a:prstGeom prst="rect">
            <a:avLst/>
          </a:prstGeom>
          <a:ln>
            <a:noFill/>
          </a:ln>
        </p:spPr>
      </p:pic>
      <p:sp>
        <p:nvSpPr>
          <p:cNvPr id="70" name="CustomShape 3"/>
          <p:cNvSpPr/>
          <p:nvPr/>
        </p:nvSpPr>
        <p:spPr>
          <a:xfrm>
            <a:off x="827640" y="1772640"/>
            <a:ext cx="3095280" cy="255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cette invite (après les messages en jaune), connecter le disque dur externe </a:t>
            </a: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USB 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comprenant l’image à cloner sur le PC.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 préférence, utiliser les ports USB3 (couleur bleue)</a:t>
            </a:r>
          </a:p>
          <a:p>
            <a:pPr>
              <a:lnSpc>
                <a:spcPct val="100000"/>
              </a:lnSpc>
            </a:pPr>
            <a:r>
              <a:rPr lang="fr-FR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à l’arrière du PC.</a:t>
            </a:r>
          </a:p>
          <a:p>
            <a:pPr>
              <a:lnSpc>
                <a:spcPct val="100000"/>
              </a:lnSpc>
            </a:pP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Attendre 5 secondes et taper sur </a:t>
            </a:r>
            <a:r>
              <a:rPr lang="fr-FR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Entrée</a:t>
            </a:r>
            <a:r>
              <a:rPr lang="fr-F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</a:t>
            </a:r>
            <a:endParaRPr lang="fr-F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1.7  Vérifier les disques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CustomShape 2"/>
          <p:cNvSpPr/>
          <p:nvPr/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8A8C021-D48F-4C45-8BED-8F1F5A74A0E0}" type="slidenum">
              <a:rPr lang="fr-FR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9</a:t>
            </a:fld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" name="Picture 2"/>
          <p:cNvPicPr/>
          <p:nvPr/>
        </p:nvPicPr>
        <p:blipFill>
          <a:blip r:embed="rId2"/>
          <a:srcRect l="9079" t="13575" r="33491" b="41534"/>
          <a:stretch/>
        </p:blipFill>
        <p:spPr>
          <a:xfrm>
            <a:off x="3432960" y="2476440"/>
            <a:ext cx="5544720" cy="2437200"/>
          </a:xfrm>
          <a:prstGeom prst="rect">
            <a:avLst/>
          </a:prstGeom>
          <a:ln>
            <a:noFill/>
          </a:ln>
        </p:spPr>
      </p:pic>
      <p:sp>
        <p:nvSpPr>
          <p:cNvPr id="74" name="CustomShape 3"/>
          <p:cNvSpPr/>
          <p:nvPr/>
        </p:nvSpPr>
        <p:spPr>
          <a:xfrm>
            <a:off x="436680" y="1700640"/>
            <a:ext cx="2995200" cy="584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l’écran suivant, vérifier que deux disques sont reconnus :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/dev/sda 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(disque du PC)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et 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/dev/sdb  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(disque support de l’image)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Les libellés (marques commerciales) de ces deux disques peuvent différer de ceux de l’image.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Taper sur les  touches 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Ctrl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et </a:t>
            </a:r>
            <a:r>
              <a:rPr lang="fr-FR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</a:t>
            </a:r>
            <a:r>
              <a:rPr lang="fr-F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simultanément.</a:t>
            </a:r>
            <a:endParaRPr lang="fr-F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1129</TotalTime>
  <Words>2247</Words>
  <Application>Microsoft Office PowerPoint</Application>
  <PresentationFormat>Affichage à l'écran (4:3)</PresentationFormat>
  <Paragraphs>412</Paragraphs>
  <Slides>62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62</vt:i4>
      </vt:variant>
    </vt:vector>
  </HeadingPairs>
  <TitlesOfParts>
    <vt:vector size="69" baseType="lpstr">
      <vt:lpstr>Arial</vt:lpstr>
      <vt:lpstr>Calibri</vt:lpstr>
      <vt:lpstr>DejaVu Sans</vt:lpstr>
      <vt:lpstr>StarSymbol</vt:lpstr>
      <vt:lpstr>Symbol</vt:lpstr>
      <vt:lpstr>Wingdings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2.2.1  L’actualisation manuelle</vt:lpstr>
      <vt:lpstr>2.2.2    En cas de problème</vt:lpstr>
      <vt:lpstr>Présentation PowerPoint</vt:lpstr>
      <vt:lpstr>Présentation PowerPoint</vt:lpstr>
      <vt:lpstr>Présentation PowerPoint</vt:lpstr>
      <vt:lpstr>2.6  L’actualisation automatique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Cour des comptes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INSTALLATION DU LOGICIEL ALTAÏR</dc:title>
  <dc:subject/>
  <dc:creator>Nicol, Fabrice</dc:creator>
  <dc:description/>
  <cp:lastModifiedBy>Nicol, Fabrice</cp:lastModifiedBy>
  <cp:revision>82</cp:revision>
  <dcterms:created xsi:type="dcterms:W3CDTF">2016-10-25T14:42:55Z</dcterms:created>
  <dcterms:modified xsi:type="dcterms:W3CDTF">2017-04-06T16:58:32Z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Cour des comptes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Affichage à l'écran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60</vt:i4>
  </property>
</Properties>
</file>